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 id="2147483668"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6858000" type="screen4x3"/>
  <p:notesSz cx="6877050" cy="10002838"/>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77C7A5-DBD1-465D-8DC6-3A63CB0A2BD6}">
  <a:tblStyle styleId="{9077C7A5-DBD1-465D-8DC6-3A63CB0A2BD6}"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80054" cy="50014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95403" y="0"/>
            <a:ext cx="2980054" cy="500141"/>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938212" y="750887"/>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9500960"/>
            <a:ext cx="2980054" cy="500141"/>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201278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careers.studentservices@londonmet.ac.u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7706" y="4751348"/>
            <a:ext cx="5501639" cy="4501277"/>
          </a:xfrm>
          <a:prstGeom prst="rect">
            <a:avLst/>
          </a:prstGeom>
          <a:noFill/>
          <a:ln>
            <a:noFill/>
          </a:ln>
        </p:spPr>
        <p:txBody>
          <a:bodyPr lIns="92275" tIns="46125" rIns="92275" bIns="46125" anchor="t" anchorCtr="0">
            <a:noAutofit/>
          </a:bodyPr>
          <a:lstStyle/>
          <a:p>
            <a:pPr marL="0" marR="0" lvl="0" indent="0" algn="l" rtl="0">
              <a:spcBef>
                <a:spcPts val="0"/>
              </a:spcBef>
              <a:buClr>
                <a:schemeClr val="dk1"/>
              </a:buClr>
              <a:buSzPct val="25000"/>
              <a:buFont typeface="Calibri"/>
              <a:buNone/>
            </a:pPr>
            <a:endParaRPr/>
          </a:p>
        </p:txBody>
      </p:sp>
      <p:sp>
        <p:nvSpPr>
          <p:cNvPr id="149" name="Shape 149"/>
          <p:cNvSpPr txBox="1">
            <a:spLocks noGrp="1"/>
          </p:cNvSpPr>
          <p:nvPr>
            <p:ph type="dt" idx="10"/>
          </p:nvPr>
        </p:nvSpPr>
        <p:spPr>
          <a:xfrm>
            <a:off x="3895403" y="0"/>
            <a:ext cx="2980054" cy="500141"/>
          </a:xfrm>
          <a:prstGeom prst="rect">
            <a:avLst/>
          </a:prstGeom>
          <a:noFill/>
          <a:ln>
            <a:noFill/>
          </a:ln>
        </p:spPr>
        <p:txBody>
          <a:bodyPr lIns="92275" tIns="46125" rIns="92275" bIns="46125" anchor="t" anchorCtr="0">
            <a:noAutofit/>
          </a:bodyPr>
          <a:lstStyle/>
          <a:p>
            <a:pPr marL="0" marR="0" lvl="0" indent="0" algn="r"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26/09/2014</a:t>
            </a:r>
          </a:p>
        </p:txBody>
      </p:sp>
      <p:sp>
        <p:nvSpPr>
          <p:cNvPr id="150" name="Shape 150"/>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5305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0" name="Shape 240"/>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41" name="Shape 241"/>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07708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A personal profile is commonly featured in CVs and located near to the top of the document. It’s general purpose is to summarise any key skills, experience and achievements that will draw the readers’ attention and make them want to read on.</a:t>
            </a:r>
          </a:p>
          <a:p>
            <a:pPr marL="0" marR="0" lvl="0" indent="0" algn="l" rtl="0">
              <a:spcBef>
                <a:spcPts val="0"/>
              </a:spcBef>
              <a:buClr>
                <a:schemeClr val="dk1"/>
              </a:buClr>
              <a:buSzPct val="25000"/>
              <a:buFont typeface="Calibri"/>
              <a:buNone/>
            </a:pPr>
            <a:r>
              <a:rPr lang="en-US"/>
              <a:t>Only use if you you are certain it will make you stand out and the information is concise, compelling and targeted to what the role requires. You need no more than 3 or 4 lines stating who you are, your level/length of relevant experience, qualification, skill or area of expertise. You should avoid having a long list of adjectives to describe who you are as this can be perceived as meaningless and does not give the readers much of an insight into who you really are or your suitably for the role. Readers can be put off reading streams of adjective words that may come across as meaningless.  You could also include your career objective such as the position you’re seeking or area of work you’re looking to get into. We have provided some examples of profiles to give an idea of how they could be worded and structured.</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endParaRPr/>
          </a:p>
        </p:txBody>
      </p:sp>
      <p:sp>
        <p:nvSpPr>
          <p:cNvPr id="250" name="Shape 250"/>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35286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7706" y="4751348"/>
            <a:ext cx="5501700" cy="45011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0" name="Shape 260"/>
          <p:cNvSpPr txBox="1">
            <a:spLocks noGrp="1"/>
          </p:cNvSpPr>
          <p:nvPr>
            <p:ph type="sldNum" idx="12"/>
          </p:nvPr>
        </p:nvSpPr>
        <p:spPr>
          <a:xfrm>
            <a:off x="3895403" y="9500960"/>
            <a:ext cx="2980200" cy="500100"/>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08739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Placing a profile at the start of a CV is optional and if you decide on having one it should enable the reader to see how your opening statement is developed and corroborated in the following sections. How you structure the next two sections in particular, will usually depend on the format or style of CV you choose to use. A commonly used format is the chronological CV. </a:t>
            </a:r>
            <a:r>
              <a:rPr lang="en-US" sz="1100">
                <a:latin typeface="Arial"/>
                <a:ea typeface="Arial"/>
                <a:cs typeface="Arial"/>
                <a:sym typeface="Arial"/>
              </a:rPr>
              <a:t>This is a familiar format which provides details of your qualifications and work experience, usually (although not always) presented in reverse chronological order. Reverse chronological order means outlining your educational and work history, including dates, institution or company, location and course or job title, starting with your current or most recent and working backwards.</a:t>
            </a:r>
          </a:p>
          <a:p>
            <a:pPr marL="0" marR="0" lvl="0" indent="0" algn="l" rtl="0">
              <a:spcBef>
                <a:spcPts val="0"/>
              </a:spcBef>
              <a:buClr>
                <a:schemeClr val="dk1"/>
              </a:buClr>
              <a:buSzPct val="25000"/>
              <a:buFont typeface="Calibri"/>
              <a:buNone/>
            </a:pPr>
            <a:r>
              <a:rPr lang="en-US" sz="1100">
                <a:latin typeface="Arial"/>
                <a:ea typeface="Arial"/>
                <a:cs typeface="Arial"/>
                <a:sym typeface="Arial"/>
              </a:rPr>
              <a:t>You should aim to provide some details about your highest level of qualification such as a degree, outlining key modules and any piece of work you’ve done where you have developed skills or knowledge specifically relevant to the job. For your work experience you should also aim to give an outline of the responsibilities and duties you performed in each of the positions you held. As with your education,  highlight any outstanding tasks performed or significant achievements. Keep your sentences concise and easy to read by using bullet points. </a:t>
            </a:r>
          </a:p>
          <a:p>
            <a:pPr marL="0" marR="0" lvl="0" indent="0" algn="l" rtl="0">
              <a:spcBef>
                <a:spcPts val="0"/>
              </a:spcBef>
              <a:buClr>
                <a:schemeClr val="dk1"/>
              </a:buClr>
              <a:buSzPct val="25000"/>
              <a:buFont typeface="Calibri"/>
              <a:buNone/>
            </a:pPr>
            <a:r>
              <a:rPr lang="en-US"/>
              <a:t>A point worth noting is if you have had 2 or more jobs with similar  roles and responsibilities, you can group these together to avoid repetition. </a:t>
            </a:r>
          </a:p>
        </p:txBody>
      </p:sp>
      <p:sp>
        <p:nvSpPr>
          <p:cNvPr id="269" name="Shape 269"/>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30585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dirty="0"/>
              <a:t>Another commonly used format is the skills based CV  which </a:t>
            </a:r>
            <a:r>
              <a:rPr lang="en-US" sz="1100" dirty="0">
                <a:latin typeface="Arial"/>
                <a:ea typeface="Arial"/>
                <a:cs typeface="Arial"/>
                <a:sym typeface="Arial"/>
              </a:rPr>
              <a:t>has a clear focus on the skills you offer, although you still need to include a brief chronological sequence outlining your work and study. If I can refer you to the </a:t>
            </a:r>
            <a:r>
              <a:rPr lang="en-US" sz="1100" dirty="0" err="1">
                <a:latin typeface="Arial"/>
                <a:ea typeface="Arial"/>
                <a:cs typeface="Arial"/>
                <a:sym typeface="Arial"/>
              </a:rPr>
              <a:t>the</a:t>
            </a:r>
            <a:r>
              <a:rPr lang="en-US" sz="1100" dirty="0">
                <a:latin typeface="Arial"/>
                <a:ea typeface="Arial"/>
                <a:cs typeface="Arial"/>
                <a:sym typeface="Arial"/>
              </a:rPr>
              <a:t> example in the , the skills profile is placed following the education section but you can decide the order in which you want this section to appear in your CV. In the skills profile section, a good idea is to select the skills most relevant to the job you have applied for.  You would then create subheadings from the skills you have identified and place them in an appropriate order.  Under each subheading you would outline where/when the skill was developed using bullets points  to keep sentences concise.</a:t>
            </a:r>
          </a:p>
          <a:p>
            <a:pPr marL="0" marR="0" lvl="0" indent="0" algn="l" rtl="0">
              <a:spcBef>
                <a:spcPts val="0"/>
              </a:spcBef>
              <a:buClr>
                <a:schemeClr val="dk1"/>
              </a:buClr>
              <a:buSzPct val="25000"/>
              <a:buFont typeface="Calibri"/>
              <a:buNone/>
            </a:pPr>
            <a:endParaRPr sz="1100" dirty="0">
              <a:latin typeface="Arial"/>
              <a:ea typeface="Arial"/>
              <a:cs typeface="Arial"/>
              <a:sym typeface="Arial"/>
            </a:endParaRPr>
          </a:p>
          <a:p>
            <a:pPr marL="0" marR="0" lvl="0" indent="0" algn="l" rtl="0">
              <a:spcBef>
                <a:spcPts val="0"/>
              </a:spcBef>
              <a:buClr>
                <a:schemeClr val="dk1"/>
              </a:buClr>
              <a:buSzPct val="25000"/>
              <a:buFont typeface="Calibri"/>
              <a:buNone/>
            </a:pPr>
            <a:endParaRPr dirty="0"/>
          </a:p>
        </p:txBody>
      </p:sp>
      <p:sp>
        <p:nvSpPr>
          <p:cNvPr id="278" name="Shape 278"/>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45351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 name="Shape 286"/>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Calibri"/>
              <a:buNone/>
            </a:pPr>
            <a:r>
              <a:rPr lang="en-US"/>
              <a:t>Looking at the examples from both styles you will notice that the chronological format highlights the strengths of the person’s career history whereas with the skills-based format the emphasis is on a person’s skills gained from their varied experience from education, work and other activities. The format you choose will depend on your situation and the stage you are at in your life. The chronological is a well known and traditional in approach and may suit those with a long and consistent work history. The skill based style is considered suitable for those whose work experience is short, who have gaps in their employment or are changing careers. </a:t>
            </a:r>
            <a:r>
              <a:rPr lang="en-US" sz="1100">
                <a:latin typeface="Arial"/>
                <a:ea typeface="Arial"/>
                <a:cs typeface="Arial"/>
                <a:sym typeface="Arial"/>
              </a:rPr>
              <a:t>The choice may also depend on the sector you are applying to.  For science based roles, for instance, a chronological CV is recommended.</a:t>
            </a:r>
          </a:p>
        </p:txBody>
      </p:sp>
      <p:sp>
        <p:nvSpPr>
          <p:cNvPr id="287" name="Shape 287"/>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78962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6" name="Shape 296"/>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7" name="Shape 297"/>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74701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5" name="Shape 305"/>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6" name="Shape 306"/>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40836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4" name="Shape 314"/>
          <p:cNvSpPr txBox="1">
            <a:spLocks noGrp="1"/>
          </p:cNvSpPr>
          <p:nvPr>
            <p:ph type="body" idx="1"/>
          </p:nvPr>
        </p:nvSpPr>
        <p:spPr>
          <a:xfrm>
            <a:off x="687706" y="4751348"/>
            <a:ext cx="5501700" cy="45011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5" name="Shape 315"/>
          <p:cNvSpPr txBox="1">
            <a:spLocks noGrp="1"/>
          </p:cNvSpPr>
          <p:nvPr>
            <p:ph type="sldNum" idx="12"/>
          </p:nvPr>
        </p:nvSpPr>
        <p:spPr>
          <a:xfrm>
            <a:off x="3895403" y="9500960"/>
            <a:ext cx="2980200" cy="500100"/>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84283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3" name="Shape 323"/>
          <p:cNvSpPr txBox="1">
            <a:spLocks noGrp="1"/>
          </p:cNvSpPr>
          <p:nvPr>
            <p:ph type="body" idx="1"/>
          </p:nvPr>
        </p:nvSpPr>
        <p:spPr>
          <a:xfrm>
            <a:off x="687706" y="4751348"/>
            <a:ext cx="5501700" cy="45011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4" name="Shape 324"/>
          <p:cNvSpPr txBox="1">
            <a:spLocks noGrp="1"/>
          </p:cNvSpPr>
          <p:nvPr>
            <p:ph type="sldNum" idx="12"/>
          </p:nvPr>
        </p:nvSpPr>
        <p:spPr>
          <a:xfrm>
            <a:off x="3895403" y="9500960"/>
            <a:ext cx="2980200" cy="500100"/>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1806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65" name="Shape 165"/>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28480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2" name="Shape 332"/>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3" name="Shape 333"/>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41970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7706" y="4751348"/>
            <a:ext cx="5501700" cy="4501199"/>
          </a:xfrm>
          <a:prstGeom prst="rect">
            <a:avLst/>
          </a:prstGeom>
        </p:spPr>
        <p:txBody>
          <a:bodyPr lIns="91425" tIns="91425" rIns="91425" bIns="91425" anchor="t" anchorCtr="0">
            <a:noAutofit/>
          </a:bodyPr>
          <a:lstStyle/>
          <a:p>
            <a:pPr lvl="0">
              <a:spcBef>
                <a:spcPts val="0"/>
              </a:spcBef>
              <a:buNone/>
            </a:pPr>
            <a:endParaRPr/>
          </a:p>
        </p:txBody>
      </p:sp>
      <p:sp>
        <p:nvSpPr>
          <p:cNvPr id="342" name="Shape 342"/>
          <p:cNvSpPr txBox="1">
            <a:spLocks noGrp="1"/>
          </p:cNvSpPr>
          <p:nvPr>
            <p:ph type="sldNum" idx="12"/>
          </p:nvPr>
        </p:nvSpPr>
        <p:spPr>
          <a:xfrm>
            <a:off x="3895403" y="9500960"/>
            <a:ext cx="2980200" cy="500100"/>
          </a:xfrm>
          <a:prstGeom prst="rect">
            <a:avLst/>
          </a:prstGeom>
        </p:spPr>
        <p:txBody>
          <a:bodyPr lIns="92275" tIns="46125" rIns="92275" bIns="46125" anchor="b" anchorCtr="0">
            <a:noAutofit/>
          </a:bodyPr>
          <a:lstStyle/>
          <a:p>
            <a:pPr lvl="0">
              <a:spcBef>
                <a:spcPts val="0"/>
              </a:spcBef>
              <a:buClr>
                <a:schemeClr val="dk1"/>
              </a:buClr>
              <a:buSzPct val="25000"/>
              <a:buFont typeface="Calibri"/>
              <a:buNone/>
            </a:pPr>
            <a:fld id="{00000000-1234-1234-1234-123412341234}" type="slidenum">
              <a:rPr lang="en-US"/>
              <a:t>21</a:t>
            </a:fld>
            <a:endParaRPr lang="en-US"/>
          </a:p>
        </p:txBody>
      </p:sp>
    </p:spTree>
    <p:extLst>
      <p:ext uri="{BB962C8B-B14F-4D97-AF65-F5344CB8AC3E}">
        <p14:creationId xmlns:p14="http://schemas.microsoft.com/office/powerpoint/2010/main" val="816802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9" name="Shape 349"/>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0" name="Shape 350"/>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66284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9" name="Shape 359"/>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80368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7" name="Shape 367"/>
          <p:cNvSpPr txBox="1">
            <a:spLocks noGrp="1"/>
          </p:cNvSpPr>
          <p:nvPr>
            <p:ph type="body" idx="1"/>
          </p:nvPr>
        </p:nvSpPr>
        <p:spPr>
          <a:xfrm>
            <a:off x="687706" y="4751348"/>
            <a:ext cx="5501700" cy="45011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68" name="Shape 368"/>
          <p:cNvSpPr txBox="1">
            <a:spLocks noGrp="1"/>
          </p:cNvSpPr>
          <p:nvPr>
            <p:ph type="sldNum" idx="12"/>
          </p:nvPr>
        </p:nvSpPr>
        <p:spPr>
          <a:xfrm>
            <a:off x="3895403" y="9500960"/>
            <a:ext cx="2980200" cy="500100"/>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04428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7706" y="4751348"/>
            <a:ext cx="5501700" cy="4501199"/>
          </a:xfrm>
          <a:prstGeom prst="rect">
            <a:avLst/>
          </a:prstGeom>
        </p:spPr>
        <p:txBody>
          <a:bodyPr lIns="91425" tIns="91425" rIns="91425" bIns="91425" anchor="t" anchorCtr="0">
            <a:noAutofit/>
          </a:bodyPr>
          <a:lstStyle/>
          <a:p>
            <a:pPr lvl="0">
              <a:spcBef>
                <a:spcPts val="0"/>
              </a:spcBef>
              <a:buNone/>
            </a:pPr>
            <a:endParaRPr/>
          </a:p>
        </p:txBody>
      </p:sp>
      <p:sp>
        <p:nvSpPr>
          <p:cNvPr id="377" name="Shape 377"/>
          <p:cNvSpPr txBox="1">
            <a:spLocks noGrp="1"/>
          </p:cNvSpPr>
          <p:nvPr>
            <p:ph type="sldNum" idx="12"/>
          </p:nvPr>
        </p:nvSpPr>
        <p:spPr>
          <a:xfrm>
            <a:off x="3895403" y="9500960"/>
            <a:ext cx="2980200" cy="500100"/>
          </a:xfrm>
          <a:prstGeom prst="rect">
            <a:avLst/>
          </a:prstGeom>
        </p:spPr>
        <p:txBody>
          <a:bodyPr lIns="92275" tIns="46125" rIns="92275" bIns="46125" anchor="b" anchorCtr="0">
            <a:noAutofit/>
          </a:bodyPr>
          <a:lstStyle/>
          <a:p>
            <a:pPr lvl="0">
              <a:spcBef>
                <a:spcPts val="0"/>
              </a:spcBef>
              <a:buClr>
                <a:schemeClr val="dk1"/>
              </a:buClr>
              <a:buSzPct val="25000"/>
              <a:buFont typeface="Calibri"/>
              <a:buNone/>
            </a:pPr>
            <a:fld id="{00000000-1234-1234-1234-123412341234}" type="slidenum">
              <a:rPr lang="en-US"/>
              <a:t>25</a:t>
            </a:fld>
            <a:endParaRPr lang="en-US"/>
          </a:p>
        </p:txBody>
      </p:sp>
    </p:spTree>
    <p:extLst>
      <p:ext uri="{BB962C8B-B14F-4D97-AF65-F5344CB8AC3E}">
        <p14:creationId xmlns:p14="http://schemas.microsoft.com/office/powerpoint/2010/main" val="4236184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7706" y="4751348"/>
            <a:ext cx="5501700" cy="4501199"/>
          </a:xfrm>
          <a:prstGeom prst="rect">
            <a:avLst/>
          </a:prstGeom>
        </p:spPr>
        <p:txBody>
          <a:bodyPr lIns="91425" tIns="91425" rIns="91425" bIns="91425" anchor="t" anchorCtr="0">
            <a:noAutofit/>
          </a:bodyPr>
          <a:lstStyle/>
          <a:p>
            <a:pPr lvl="0" rtl="0">
              <a:spcBef>
                <a:spcPts val="0"/>
              </a:spcBef>
              <a:buNone/>
            </a:pPr>
            <a:endParaRPr/>
          </a:p>
        </p:txBody>
      </p:sp>
      <p:sp>
        <p:nvSpPr>
          <p:cNvPr id="385" name="Shape 385"/>
          <p:cNvSpPr txBox="1">
            <a:spLocks noGrp="1"/>
          </p:cNvSpPr>
          <p:nvPr>
            <p:ph type="sldNum" idx="12"/>
          </p:nvPr>
        </p:nvSpPr>
        <p:spPr>
          <a:xfrm>
            <a:off x="3895403" y="9500960"/>
            <a:ext cx="2980200" cy="500100"/>
          </a:xfrm>
          <a:prstGeom prst="rect">
            <a:avLst/>
          </a:prstGeom>
        </p:spPr>
        <p:txBody>
          <a:bodyPr lIns="92275" tIns="46125" rIns="92275" bIns="46125" anchor="b" anchorCtr="0">
            <a:noAutofit/>
          </a:bodyPr>
          <a:lstStyle/>
          <a:p>
            <a:pPr lvl="0" rtl="0">
              <a:spcBef>
                <a:spcPts val="0"/>
              </a:spcBef>
              <a:buClr>
                <a:schemeClr val="dk1"/>
              </a:buClr>
              <a:buSzPct val="25000"/>
              <a:buFont typeface="Calibri"/>
              <a:buNone/>
            </a:pPr>
            <a:fld id="{00000000-1234-1234-1234-123412341234}" type="slidenum">
              <a:rPr lang="en-US"/>
              <a:t>26</a:t>
            </a:fld>
            <a:endParaRPr lang="en-US"/>
          </a:p>
        </p:txBody>
      </p:sp>
    </p:spTree>
    <p:extLst>
      <p:ext uri="{BB962C8B-B14F-4D97-AF65-F5344CB8AC3E}">
        <p14:creationId xmlns:p14="http://schemas.microsoft.com/office/powerpoint/2010/main" val="3973778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2" name="Shape 392"/>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You can find more information about writing effective CV and cover letters on websites such as target jobs, prospects and career player.</a:t>
            </a:r>
          </a:p>
        </p:txBody>
      </p:sp>
      <p:sp>
        <p:nvSpPr>
          <p:cNvPr id="393" name="Shape 393"/>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04101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1" name="Shape 401"/>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To get more advice about writing an effective application, we host variety of workshops and events that are all advertised on our eventbrite page.</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Through the ‘student zone’ part of the London Met website you will also be able to log into the Careers Portal, where you can find a plethora of information and advice about CV, covering letters and other careers related information.</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We highly recommend that you get a second opinion on both your CV and covering letter.  To do this, you can attend a 20 minute quick query session with a Careers Consultant, which are available each day at different locations on campus. We also offer longer bookable appointments for more detailed 1:1 help.  Please see our website for up to date information about the times and locations of these services.</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 </a:t>
            </a:r>
          </a:p>
        </p:txBody>
      </p:sp>
      <p:sp>
        <p:nvSpPr>
          <p:cNvPr id="402" name="Shape 402"/>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28015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0" name="Shape 410"/>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If you are looking for an employment opportunity we have a university Job shop here to assist you:</a:t>
            </a:r>
          </a:p>
          <a:p>
            <a:pPr marL="0" marR="0" lvl="0" indent="0" algn="l" rtl="0">
              <a:spcBef>
                <a:spcPts val="0"/>
              </a:spcBef>
              <a:buClr>
                <a:schemeClr val="dk1"/>
              </a:buClr>
              <a:buSzPct val="25000"/>
              <a:buFont typeface="Calibri"/>
              <a:buNone/>
            </a:pPr>
            <a:r>
              <a:rPr lang="en-US"/>
              <a:t>                                           </a:t>
            </a:r>
          </a:p>
          <a:p>
            <a:pPr marL="0" marR="0" lvl="0" indent="0" algn="l" rtl="0">
              <a:spcBef>
                <a:spcPts val="0"/>
              </a:spcBef>
              <a:buClr>
                <a:schemeClr val="dk1"/>
              </a:buClr>
              <a:buSzPct val="25000"/>
              <a:buFont typeface="Calibri"/>
              <a:buNone/>
            </a:pPr>
            <a:r>
              <a:rPr lang="en-US"/>
              <a:t>For opportunities working at the university and for volunteering opportunities with local charities register with Met Temps using this link    </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For all other opportunities including graduate roles, internships and part time paid work register with Jobs online</a:t>
            </a:r>
          </a:p>
          <a:p>
            <a:pPr marL="0" marR="0" lvl="0" indent="0" algn="l" rtl="0">
              <a:spcBef>
                <a:spcPts val="0"/>
              </a:spcBef>
              <a:buClr>
                <a:schemeClr val="dk1"/>
              </a:buClr>
              <a:buSzPct val="25000"/>
              <a:buFont typeface="Calibri"/>
              <a:buNone/>
            </a:pPr>
            <a:r>
              <a:rPr lang="en-US"/>
              <a:t>                           </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a:t> </a:t>
            </a:r>
          </a:p>
        </p:txBody>
      </p:sp>
      <p:sp>
        <p:nvSpPr>
          <p:cNvPr id="411" name="Shape 411"/>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0038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74" name="Shape 174"/>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48732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a:t>To contact Careers call 020 7133 2094 or send us an email at </a:t>
            </a:r>
            <a:r>
              <a:rPr lang="en-US" u="sng">
                <a:solidFill>
                  <a:schemeClr val="hlink"/>
                </a:solidFill>
                <a:hlinkClick r:id="rId3"/>
              </a:rPr>
              <a:t>careers.studentservices@londonmet.ac.uk</a:t>
            </a:r>
          </a:p>
          <a:p>
            <a:pPr marL="0" marR="0" lvl="0" indent="0" algn="l" rtl="0">
              <a:spcBef>
                <a:spcPts val="0"/>
              </a:spcBef>
              <a:buClr>
                <a:schemeClr val="dk1"/>
              </a:buClr>
              <a:buSzPct val="25000"/>
              <a:buFont typeface="Calibri"/>
              <a:buNone/>
            </a:pPr>
            <a:r>
              <a:rPr lang="en-US"/>
              <a:t> more information can be found on our web page or by following us on facebook and twitter.</a:t>
            </a:r>
          </a:p>
        </p:txBody>
      </p:sp>
      <p:sp>
        <p:nvSpPr>
          <p:cNvPr id="420" name="Shape 420"/>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4666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88193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93" name="Shape 193"/>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9285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03" name="Shape 203"/>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5595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2" name="Shape 212"/>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13" name="Shape 213"/>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41340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22" name="Shape 222"/>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86610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938213" y="750888"/>
            <a:ext cx="5000625" cy="37512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687706" y="4751348"/>
            <a:ext cx="5501639" cy="4501277"/>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32" name="Shape 232"/>
          <p:cNvSpPr txBox="1">
            <a:spLocks noGrp="1"/>
          </p:cNvSpPr>
          <p:nvPr>
            <p:ph type="sldNum" idx="12"/>
          </p:nvPr>
        </p:nvSpPr>
        <p:spPr>
          <a:xfrm>
            <a:off x="3895403" y="9500960"/>
            <a:ext cx="2980054" cy="500141"/>
          </a:xfrm>
          <a:prstGeom prst="rect">
            <a:avLst/>
          </a:prstGeom>
          <a:noFill/>
          <a:ln>
            <a:noFill/>
          </a:ln>
        </p:spPr>
        <p:txBody>
          <a:bodyPr lIns="92275" tIns="46125" rIns="92275" bIns="461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1392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 name="Shape 1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4" name="Shape 74"/>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86" name="Shape 8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50800" algn="l" rtl="0">
              <a:lnSpc>
                <a:spcPct val="100000"/>
              </a:lnSpc>
              <a:spcBef>
                <a:spcPts val="64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56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48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7" name="Shape 8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Shape 8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Shape 8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90" name="Shape 90" descr="London Metropolitan University logo - black with no background sized for A3.png"/>
          <p:cNvPicPr preferRelativeResize="0"/>
          <p:nvPr/>
        </p:nvPicPr>
        <p:blipFill rotWithShape="1">
          <a:blip r:embed="rId2">
            <a:alphaModFix/>
          </a:blip>
          <a:srcRect/>
          <a:stretch/>
        </p:blipFill>
        <p:spPr>
          <a:xfrm>
            <a:off x="468000" y="468000"/>
            <a:ext cx="2880360" cy="740663"/>
          </a:xfrm>
          <a:prstGeom prst="rect">
            <a:avLst/>
          </a:prstGeom>
          <a:noFill/>
          <a:ln>
            <a:noFill/>
          </a:ln>
        </p:spPr>
      </p:pic>
      <p:pic>
        <p:nvPicPr>
          <p:cNvPr id="91" name="Shape 91" descr="COSMOS GRAPHIC BLACK.png"/>
          <p:cNvPicPr preferRelativeResize="0"/>
          <p:nvPr/>
        </p:nvPicPr>
        <p:blipFill rotWithShape="1">
          <a:blip r:embed="rId3">
            <a:alphaModFix amt="8000"/>
          </a:blip>
          <a:srcRect l="1" r="49960"/>
          <a:stretch/>
        </p:blipFill>
        <p:spPr>
          <a:xfrm>
            <a:off x="5938837" y="217637"/>
            <a:ext cx="3205162" cy="640541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94" name="Shape 94"/>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508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5" name="Shape 95"/>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508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96" name="Shape 9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7" name="Shape 9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98" name="Shape 9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101" name="Shape 10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102" name="Shape 102"/>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508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3" name="Shape 103"/>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104" name="Shape 104"/>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508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5" name="Shape 10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6" name="Shape 10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Shape 10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110" name="Shape 11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Shape 11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Shape 11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115" name="Shape 115"/>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508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6" name="Shape 11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117" name="Shape 11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8" name="Shape 1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9" name="Shape 11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122" name="Shape 122"/>
          <p:cNvSpPr>
            <a:spLocks noGrp="1"/>
          </p:cNvSpPr>
          <p:nvPr>
            <p:ph type="pic" idx="2"/>
          </p:nvPr>
        </p:nvSpPr>
        <p:spPr>
          <a:xfrm>
            <a:off x="1792288" y="612775"/>
            <a:ext cx="5486399" cy="4114800"/>
          </a:xfrm>
          <a:prstGeom prst="rect">
            <a:avLst/>
          </a:prstGeom>
          <a:noFill/>
          <a:ln>
            <a:noFill/>
          </a:ln>
        </p:spPr>
        <p:txBody>
          <a:bodyPr lIns="91425" tIns="91425" rIns="91425" bIns="91425" anchor="ctr" anchorCtr="0"/>
          <a:lstStyle>
            <a:lvl1pPr lvl="0">
              <a:spcBef>
                <a:spcPts val="0"/>
              </a:spcBef>
              <a:buNone/>
              <a:defRPr/>
            </a:lvl1pPr>
          </a:lstStyle>
          <a:p>
            <a:endParaRPr/>
          </a:p>
        </p:txBody>
      </p:sp>
      <p:sp>
        <p:nvSpPr>
          <p:cNvPr id="123" name="Shape 12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9pPr>
          </a:lstStyle>
          <a:p>
            <a:endParaRPr/>
          </a:p>
        </p:txBody>
      </p:sp>
      <p:sp>
        <p:nvSpPr>
          <p:cNvPr id="124" name="Shape 12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25" name="Shape 1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26" name="Shape 12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129" name="Shape 129"/>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marR="0" lvl="0" indent="-50800" algn="l" rtl="0">
              <a:lnSpc>
                <a:spcPct val="100000"/>
              </a:lnSpc>
              <a:spcBef>
                <a:spcPts val="64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56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48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30" name="Shape 13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1" name="Shape 1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2" name="Shape 13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135" name="Shape 135"/>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50800" algn="l" rtl="0">
              <a:lnSpc>
                <a:spcPct val="100000"/>
              </a:lnSpc>
              <a:spcBef>
                <a:spcPts val="64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56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48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36" name="Shape 13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7" name="Shape 1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8" name="Shape 13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492368" y="595312"/>
            <a:ext cx="6348046"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141" name="Shape 141"/>
          <p:cNvSpPr txBox="1">
            <a:spLocks noGrp="1"/>
          </p:cNvSpPr>
          <p:nvPr>
            <p:ph type="body" idx="1"/>
          </p:nvPr>
        </p:nvSpPr>
        <p:spPr>
          <a:xfrm>
            <a:off x="492368" y="1981200"/>
            <a:ext cx="4026876" cy="4114800"/>
          </a:xfrm>
          <a:prstGeom prst="rect">
            <a:avLst/>
          </a:prstGeom>
          <a:noFill/>
          <a:ln>
            <a:noFill/>
          </a:ln>
        </p:spPr>
        <p:txBody>
          <a:bodyPr lIns="91425" tIns="91425" rIns="91425" bIns="91425" anchor="t" anchorCtr="0"/>
          <a:lstStyle>
            <a:lvl1pPr marL="342900" marR="0" lvl="0" indent="-50800" algn="l" rtl="0">
              <a:lnSpc>
                <a:spcPct val="100000"/>
              </a:lnSpc>
              <a:spcBef>
                <a:spcPts val="64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56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48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42" name="Shape 142"/>
          <p:cNvSpPr txBox="1">
            <a:spLocks noGrp="1"/>
          </p:cNvSpPr>
          <p:nvPr>
            <p:ph type="body" idx="2"/>
          </p:nvPr>
        </p:nvSpPr>
        <p:spPr>
          <a:xfrm>
            <a:off x="4659923" y="1981200"/>
            <a:ext cx="4026876" cy="4114800"/>
          </a:xfrm>
          <a:prstGeom prst="rect">
            <a:avLst/>
          </a:prstGeom>
          <a:noFill/>
          <a:ln>
            <a:noFill/>
          </a:ln>
        </p:spPr>
        <p:txBody>
          <a:bodyPr lIns="91425" tIns="91425" rIns="91425" bIns="91425" anchor="t" anchorCtr="0"/>
          <a:lstStyle>
            <a:lvl1pPr marL="342900" marR="0" lvl="0" indent="-50800" algn="l" rtl="0">
              <a:lnSpc>
                <a:spcPct val="100000"/>
              </a:lnSpc>
              <a:spcBef>
                <a:spcPts val="64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56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48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43" name="Shape 14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4" name="Shape 14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5" name="Shape 14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3" name="Shape 2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9" name="Shape 29"/>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6" name="Shape 3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5" name="Shape 4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4" name="Shape 54"/>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1" name="Shape 61"/>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8" name="Shape 68"/>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buNone/>
              <a:defRPr sz="1800"/>
            </a:lvl3pPr>
            <a:lvl4pPr marL="0" marR="0" lvl="3" indent="0" algn="l" rtl="0">
              <a:spcBef>
                <a:spcPts val="0"/>
              </a:spcBef>
              <a:buNone/>
              <a:defRPr sz="1800"/>
            </a:lvl4pPr>
            <a:lvl5pPr marL="0" marR="0" lvl="4" indent="0" algn="l" rtl="0">
              <a:spcBef>
                <a:spcPts val="0"/>
              </a:spcBef>
              <a:buNone/>
              <a:defRPr sz="1800"/>
            </a:lvl5pPr>
            <a:lvl6pPr marL="0" marR="0" lvl="5" indent="0" algn="l" rtl="0">
              <a:spcBef>
                <a:spcPts val="0"/>
              </a:spcBef>
              <a:buNone/>
              <a:defRPr sz="1800"/>
            </a:lvl6pPr>
            <a:lvl7pPr marL="0" marR="0" lvl="6" indent="0" algn="l" rtl="0">
              <a:spcBef>
                <a:spcPts val="0"/>
              </a:spcBef>
              <a:buNone/>
              <a:defRPr sz="1800"/>
            </a:lvl7pPr>
            <a:lvl8pPr marL="0" marR="0" lvl="7" indent="0" algn="l" rtl="0">
              <a:spcBef>
                <a:spcPts val="0"/>
              </a:spcBef>
              <a:buNone/>
              <a:defRPr sz="1800"/>
            </a:lvl8pPr>
            <a:lvl9pPr marL="0" marR="0" lvl="8" indent="0" algn="l" rtl="0">
              <a:spcBef>
                <a:spcPts val="0"/>
              </a:spcBef>
              <a:buNone/>
              <a:defRPr sz="1800"/>
            </a:lvl9pPr>
          </a:lstStyle>
          <a:p>
            <a:endParaRPr/>
          </a:p>
        </p:txBody>
      </p:sp>
      <p:sp>
        <p:nvSpPr>
          <p:cNvPr id="80" name="Shape 8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50800" algn="l" rtl="0">
              <a:lnSpc>
                <a:spcPct val="100000"/>
              </a:lnSpc>
              <a:spcBef>
                <a:spcPts val="64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1pPr>
            <a:lvl2pPr marL="742950" marR="0" lvl="1" indent="-19050" algn="l" rtl="0">
              <a:lnSpc>
                <a:spcPct val="100000"/>
              </a:lnSpc>
              <a:spcBef>
                <a:spcPts val="56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2pPr>
            <a:lvl3pPr marL="1143000" marR="0" lvl="2" indent="12700" algn="l" rtl="0">
              <a:lnSpc>
                <a:spcPct val="100000"/>
              </a:lnSpc>
              <a:spcBef>
                <a:spcPts val="48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3pPr>
            <a:lvl4pPr marL="1600200" marR="0" lvl="3"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4pPr>
            <a:lvl5pPr marL="2057400" marR="0" lvl="4"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5pPr>
            <a:lvl6pPr marL="2514600" marR="0" lvl="5"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6pPr>
            <a:lvl7pPr marL="2971800" marR="0" lvl="6"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7pPr>
            <a:lvl8pPr marL="3429000" marR="0" lvl="7"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8pPr>
            <a:lvl9pPr marL="3886200" marR="0" lvl="8" indent="-12700" algn="l" rtl="0">
              <a:lnSpc>
                <a:spcPct val="100000"/>
              </a:lnSpc>
              <a:spcBef>
                <a:spcPts val="400"/>
              </a:spcBef>
              <a:spcAft>
                <a:spcPts val="0"/>
              </a:spcAft>
              <a:buClr>
                <a:schemeClr val="dk1"/>
              </a:buClr>
              <a:buSzPct val="100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www.prospects.ac.uk/careers-advice/cvs-and-cover-letters" TargetMode="External"/><Relationship Id="rId5" Type="http://schemas.openxmlformats.org/officeDocument/2006/relationships/hyperlink" Target="https://targetjobs.co.uk/careers-advice/job-hunting-tools-downloads"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hyperlink" Target="http://www.londonmet.ac.uk/careers"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bit.ly/1rtar0z" TargetMode="External"/><Relationship Id="rId5" Type="http://schemas.openxmlformats.org/officeDocument/2006/relationships/hyperlink" Target="https://www.eventbrite.co.uk/o/careers-and-employability-service-london-metropolitan-university-4885985147"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londonmet.prospects.ac.uk/" TargetMode="External"/><Relationship Id="rId5" Type="http://schemas.openxmlformats.org/officeDocument/2006/relationships/hyperlink" Target="https://www.directtemping.com/help/mettemps"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www.londonmet.ac.uk/careers" TargetMode="External"/><Relationship Id="rId5" Type="http://schemas.openxmlformats.org/officeDocument/2006/relationships/hyperlink" Target="mailto:careers.studentservices@londonmet.ac.uk" TargetMode="External"/><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hyperlink" Target="http://student.londonmet.ac.uk/jobs-and-employment/career-and-employability-advice/"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p:cNvPicPr preferRelativeResize="0">
            <a:picLocks noGrp="1"/>
          </p:cNvPicPr>
          <p:nvPr>
            <p:ph type="body" idx="1"/>
          </p:nvPr>
        </p:nvPicPr>
        <p:blipFill rotWithShape="1">
          <a:blip r:embed="rId5">
            <a:alphaModFix/>
          </a:blip>
          <a:srcRect l="15157" t="8524" r="13235" b="10768"/>
          <a:stretch/>
        </p:blipFill>
        <p:spPr>
          <a:xfrm>
            <a:off x="0" y="0"/>
            <a:ext cx="9144000" cy="6858000"/>
          </a:xfrm>
          <a:prstGeom prst="rect">
            <a:avLst/>
          </a:prstGeom>
          <a:noFill/>
          <a:ln>
            <a:noFill/>
          </a:ln>
        </p:spPr>
      </p:pic>
      <p:graphicFrame>
        <p:nvGraphicFramePr>
          <p:cNvPr id="153" name="Shape 153"/>
          <p:cNvGraphicFramePr/>
          <p:nvPr/>
        </p:nvGraphicFramePr>
        <p:xfrm>
          <a:off x="1605245" y="3418037"/>
          <a:ext cx="5638800" cy="1412250"/>
        </p:xfrm>
        <a:graphic>
          <a:graphicData uri="http://schemas.openxmlformats.org/drawingml/2006/table">
            <a:tbl>
              <a:tblPr>
                <a:noFill/>
                <a:tableStyleId>{9077C7A5-DBD1-465D-8DC6-3A63CB0A2BD6}</a:tableStyleId>
              </a:tblPr>
              <a:tblGrid>
                <a:gridCol w="5638800"/>
              </a:tblGrid>
              <a:tr h="1412250">
                <a:tc>
                  <a:txBody>
                    <a:bodyPr/>
                    <a:lstStyle/>
                    <a:p>
                      <a:pPr marL="101600" marR="0" lvl="0" indent="0" algn="l" rtl="0">
                        <a:lnSpc>
                          <a:spcPct val="100000"/>
                        </a:lnSpc>
                        <a:spcBef>
                          <a:spcPts val="0"/>
                        </a:spcBef>
                        <a:spcAft>
                          <a:spcPts val="0"/>
                        </a:spcAft>
                        <a:buClr>
                          <a:schemeClr val="lt1"/>
                        </a:buClr>
                        <a:buSzPct val="25000"/>
                        <a:buFont typeface="Arial"/>
                        <a:buNone/>
                      </a:pPr>
                      <a:r>
                        <a:rPr lang="en-US" sz="4000" b="1">
                          <a:solidFill>
                            <a:schemeClr val="lt1"/>
                          </a:solidFill>
                        </a:rPr>
                        <a:t>Producing an </a:t>
                      </a:r>
                      <a:r>
                        <a:rPr lang="en-US" sz="4000" b="1" u="none" strike="noStrike" cap="none">
                          <a:solidFill>
                            <a:schemeClr val="lt1"/>
                          </a:solidFill>
                        </a:rPr>
                        <a:t>Effective CV </a:t>
                      </a:r>
                    </a:p>
                  </a:txBody>
                  <a:tcPr marL="68575" marR="68575"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444448">
                        <a:alpha val="69411"/>
                      </a:srgbClr>
                    </a:solidFill>
                  </a:tcPr>
                </a:tc>
              </a:tr>
            </a:tbl>
          </a:graphicData>
        </a:graphic>
      </p:graphicFrame>
      <p:sp>
        <p:nvSpPr>
          <p:cNvPr id="154" name="Shape 154"/>
          <p:cNvSpPr txBox="1"/>
          <p:nvPr/>
        </p:nvSpPr>
        <p:spPr>
          <a:xfrm>
            <a:off x="1554620" y="6432398"/>
            <a:ext cx="16201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@Londonmetcareer</a:t>
            </a:r>
          </a:p>
        </p:txBody>
      </p:sp>
      <p:sp>
        <p:nvSpPr>
          <p:cNvPr id="155" name="Shape 155"/>
          <p:cNvSpPr txBox="1"/>
          <p:nvPr/>
        </p:nvSpPr>
        <p:spPr>
          <a:xfrm>
            <a:off x="1564762" y="6182175"/>
            <a:ext cx="1610041"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/londonmetcareer</a:t>
            </a:r>
          </a:p>
        </p:txBody>
      </p:sp>
      <p:pic>
        <p:nvPicPr>
          <p:cNvPr id="156" name="Shape 156" descr="Twitter icon.png"/>
          <p:cNvPicPr preferRelativeResize="0"/>
          <p:nvPr/>
        </p:nvPicPr>
        <p:blipFill rotWithShape="1">
          <a:blip r:embed="rId6">
            <a:alphaModFix/>
          </a:blip>
          <a:srcRect/>
          <a:stretch/>
        </p:blipFill>
        <p:spPr>
          <a:xfrm>
            <a:off x="1488358" y="6521067"/>
            <a:ext cx="110699" cy="147599"/>
          </a:xfrm>
          <a:prstGeom prst="rect">
            <a:avLst/>
          </a:prstGeom>
          <a:noFill/>
          <a:ln>
            <a:noFill/>
          </a:ln>
        </p:spPr>
      </p:pic>
      <p:pic>
        <p:nvPicPr>
          <p:cNvPr id="157" name="Shape 157" descr="Facebook icon.png"/>
          <p:cNvPicPr preferRelativeResize="0"/>
          <p:nvPr/>
        </p:nvPicPr>
        <p:blipFill rotWithShape="1">
          <a:blip r:embed="rId7">
            <a:alphaModFix/>
          </a:blip>
          <a:srcRect/>
          <a:stretch/>
        </p:blipFill>
        <p:spPr>
          <a:xfrm>
            <a:off x="1487661" y="6250630"/>
            <a:ext cx="110699" cy="147599"/>
          </a:xfrm>
          <a:prstGeom prst="rect">
            <a:avLst/>
          </a:prstGeom>
          <a:noFill/>
          <a:ln>
            <a:noFill/>
          </a:ln>
        </p:spPr>
      </p:pic>
      <p:sp>
        <p:nvSpPr>
          <p:cNvPr id="158" name="Shape 158"/>
          <p:cNvSpPr txBox="1"/>
          <p:nvPr/>
        </p:nvSpPr>
        <p:spPr>
          <a:xfrm>
            <a:off x="1417800" y="5905176"/>
            <a:ext cx="1923605"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londonmet.ac.uk/careers</a:t>
            </a:r>
          </a:p>
        </p:txBody>
      </p:sp>
      <p:sp>
        <p:nvSpPr>
          <p:cNvPr id="159" name="Shape 159"/>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888888"/>
              </a:buClr>
              <a:buSzPct val="25000"/>
              <a:buFont typeface="Calibri"/>
              <a:buNone/>
            </a:pPr>
            <a:r>
              <a:rPr lang="en-US" sz="1200" b="0" i="0" u="none" strike="noStrike" cap="none">
                <a:solidFill>
                  <a:srgbClr val="888888"/>
                </a:solidFill>
                <a:latin typeface="Calibri"/>
                <a:ea typeface="Calibri"/>
                <a:cs typeface="Calibri"/>
                <a:sym typeface="Calibri"/>
              </a:rPr>
              <a:t>Careers &amp; Employability Service</a:t>
            </a:r>
          </a:p>
        </p:txBody>
      </p:sp>
      <p:sp>
        <p:nvSpPr>
          <p:cNvPr id="160" name="Shape 16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a:t>
            </a:fld>
            <a:endParaRPr lang="en-US" sz="1200" b="0" i="0" u="none" strike="noStrike" cap="none">
              <a:solidFill>
                <a:srgbClr val="888888"/>
              </a:solidFill>
              <a:latin typeface="Calibri"/>
              <a:ea typeface="Calibri"/>
              <a:cs typeface="Calibri"/>
              <a:sym typeface="Calibri"/>
            </a:endParaRPr>
          </a:p>
        </p:txBody>
      </p:sp>
      <p:pic>
        <p:nvPicPr>
          <p:cNvPr id="161" name="Shape 161" descr="London Metropolitan University logo - black with no background sized for A3.png"/>
          <p:cNvPicPr preferRelativeResize="0"/>
          <p:nvPr/>
        </p:nvPicPr>
        <p:blipFill rotWithShape="1">
          <a:blip r:embed="rId8">
            <a:alphaModFix/>
          </a:blip>
          <a:srcRect/>
          <a:stretch/>
        </p:blipFill>
        <p:spPr>
          <a:xfrm>
            <a:off x="301625" y="566737"/>
            <a:ext cx="2879700" cy="739798"/>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spd="slow" advTm="22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10</a:t>
            </a:fld>
            <a:endParaRPr lang="en-US" sz="1400" b="0" i="0" u="none" strike="noStrike" cap="none">
              <a:solidFill>
                <a:srgbClr val="444448"/>
              </a:solidFill>
              <a:latin typeface="Arial"/>
              <a:ea typeface="Arial"/>
              <a:cs typeface="Arial"/>
              <a:sym typeface="Arial"/>
            </a:endParaRPr>
          </a:p>
        </p:txBody>
      </p:sp>
      <p:sp>
        <p:nvSpPr>
          <p:cNvPr id="244" name="Shape 244"/>
          <p:cNvSpPr txBox="1">
            <a:spLocks noGrp="1"/>
          </p:cNvSpPr>
          <p:nvPr>
            <p:ph type="title"/>
          </p:nvPr>
        </p:nvSpPr>
        <p:spPr>
          <a:xfrm>
            <a:off x="457200" y="1318550"/>
            <a:ext cx="8229600" cy="10113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Arial"/>
                <a:ea typeface="Arial"/>
                <a:cs typeface="Arial"/>
                <a:sym typeface="Arial"/>
              </a:rPr>
              <a:t>Before you begin</a:t>
            </a:r>
          </a:p>
        </p:txBody>
      </p:sp>
      <p:sp>
        <p:nvSpPr>
          <p:cNvPr id="245" name="Shape 245"/>
          <p:cNvSpPr txBox="1">
            <a:spLocks noGrp="1"/>
          </p:cNvSpPr>
          <p:nvPr>
            <p:ph type="body" idx="1"/>
          </p:nvPr>
        </p:nvSpPr>
        <p:spPr>
          <a:xfrm>
            <a:off x="457200" y="2329849"/>
            <a:ext cx="8229600" cy="3856800"/>
          </a:xfrm>
          <a:prstGeom prst="rect">
            <a:avLst/>
          </a:prstGeom>
          <a:noFill/>
          <a:ln>
            <a:noFill/>
          </a:ln>
        </p:spPr>
        <p:txBody>
          <a:bodyPr lIns="91425" tIns="91425" rIns="91425" bIns="91425"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Who am I sending this to and for what type of job?</a:t>
            </a:r>
          </a:p>
          <a:p>
            <a:pPr marL="0" marR="0" lvl="0" indent="0" algn="l" rtl="0">
              <a:lnSpc>
                <a:spcPct val="100000"/>
              </a:lnSpc>
              <a:spcBef>
                <a:spcPts val="440"/>
              </a:spcBef>
              <a:spcAft>
                <a:spcPts val="0"/>
              </a:spcAft>
              <a:buClr>
                <a:schemeClr val="dk1"/>
              </a:buClr>
              <a:buSzPct val="25000"/>
              <a:buFont typeface="Arial"/>
              <a:buNone/>
            </a:pPr>
            <a:endParaRPr sz="700" b="0" i="0" u="none" strike="noStrike" cap="none">
              <a:solidFill>
                <a:schemeClr val="dk1"/>
              </a:solidFill>
              <a:latin typeface="Arial"/>
              <a:ea typeface="Arial"/>
              <a:cs typeface="Arial"/>
              <a:sym typeface="Arial"/>
            </a:endParaRPr>
          </a:p>
          <a:p>
            <a:pPr marL="342900" marR="0" lvl="0" indent="-342900" algn="l" rtl="0">
              <a:lnSpc>
                <a:spcPct val="100000"/>
              </a:lnSpc>
              <a:spcBef>
                <a:spcPts val="44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For this role, which part of my experience will interest the employer most - my degree?  Or perhaps my work experience is my main selling point?  This will help decide the order in which the sections should appear.</a:t>
            </a:r>
          </a:p>
          <a:p>
            <a:pPr marL="0" marR="0" lvl="0" indent="0" algn="l" rtl="0">
              <a:lnSpc>
                <a:spcPct val="100000"/>
              </a:lnSpc>
              <a:spcBef>
                <a:spcPts val="440"/>
              </a:spcBef>
              <a:spcAft>
                <a:spcPts val="0"/>
              </a:spcAft>
              <a:buNone/>
            </a:pPr>
            <a:endParaRPr sz="700">
              <a:solidFill>
                <a:schemeClr val="dk1"/>
              </a:solidFill>
            </a:endParaRPr>
          </a:p>
          <a:p>
            <a:pPr marL="342900" marR="0" lvl="0" indent="-342900" algn="l" rtl="0">
              <a:lnSpc>
                <a:spcPct val="100000"/>
              </a:lnSpc>
              <a:spcBef>
                <a:spcPts val="44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Make sure all the important details are included near the beginning of the document</a:t>
            </a:r>
            <a:r>
              <a:rPr lang="en-US" sz="2000">
                <a:solidFill>
                  <a:schemeClr val="dk1"/>
                </a:solidFill>
              </a:rPr>
              <a:t> - be prepared to amend the CV to suit different types of applications.</a:t>
            </a:r>
          </a:p>
          <a:p>
            <a:pPr marL="0" marR="0" lvl="0" indent="0" algn="l" rtl="0">
              <a:lnSpc>
                <a:spcPct val="100000"/>
              </a:lnSpc>
              <a:spcBef>
                <a:spcPts val="440"/>
              </a:spcBef>
              <a:spcAft>
                <a:spcPts val="0"/>
              </a:spcAft>
              <a:buNone/>
            </a:pPr>
            <a:endParaRPr sz="700">
              <a:solidFill>
                <a:schemeClr val="dk1"/>
              </a:solidFill>
            </a:endParaRPr>
          </a:p>
          <a:p>
            <a:pPr lvl="0" indent="0" rtl="0">
              <a:spcBef>
                <a:spcPts val="400"/>
              </a:spcBef>
              <a:buClr>
                <a:schemeClr val="dk1"/>
              </a:buClr>
              <a:buSzPct val="100000"/>
              <a:buFont typeface="Arial"/>
              <a:buChar char="•"/>
            </a:pPr>
            <a:r>
              <a:rPr lang="en-US" sz="2000">
                <a:solidFill>
                  <a:schemeClr val="dk1"/>
                </a:solidFill>
              </a:rPr>
              <a:t>Beware the “one size fits all” strategy – also be prepared for the </a:t>
            </a:r>
            <a:r>
              <a:rPr lang="en-US" sz="2000" b="1">
                <a:solidFill>
                  <a:schemeClr val="dk1"/>
                </a:solidFill>
              </a:rPr>
              <a:t>keyword search</a:t>
            </a:r>
            <a:r>
              <a:rPr lang="en-US" sz="2000">
                <a:solidFill>
                  <a:schemeClr val="dk1"/>
                </a:solidFill>
              </a:rPr>
              <a:t>.</a:t>
            </a:r>
          </a:p>
          <a:p>
            <a:pPr marL="0" marR="0" lvl="0" indent="0" algn="l" rtl="0">
              <a:lnSpc>
                <a:spcPct val="100000"/>
              </a:lnSpc>
              <a:spcBef>
                <a:spcPts val="440"/>
              </a:spcBef>
              <a:spcAft>
                <a:spcPts val="0"/>
              </a:spcAft>
              <a:buNone/>
            </a:pPr>
            <a:endParaRPr sz="2000">
              <a:solidFill>
                <a:schemeClr val="dk1"/>
              </a:solidFil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246" name="Shape 2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376"/>
    </mc:Choice>
    <mc:Fallback xmlns="">
      <p:transition spd="slow" advTm="8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11</a:t>
            </a:fld>
            <a:endParaRPr lang="en-US" sz="1400" b="0" i="0" u="none" strike="noStrike" cap="none">
              <a:solidFill>
                <a:srgbClr val="444448"/>
              </a:solidFill>
              <a:latin typeface="Arial"/>
              <a:ea typeface="Arial"/>
              <a:cs typeface="Arial"/>
              <a:sym typeface="Arial"/>
            </a:endParaRPr>
          </a:p>
        </p:txBody>
      </p:sp>
      <p:sp>
        <p:nvSpPr>
          <p:cNvPr id="253" name="Shape 253"/>
          <p:cNvSpPr txBox="1">
            <a:spLocks noGrp="1"/>
          </p:cNvSpPr>
          <p:nvPr>
            <p:ph type="title"/>
          </p:nvPr>
        </p:nvSpPr>
        <p:spPr>
          <a:xfrm>
            <a:off x="457200" y="1548466"/>
            <a:ext cx="8229600" cy="728321"/>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Arial"/>
                <a:ea typeface="Arial"/>
                <a:cs typeface="Arial"/>
                <a:sym typeface="Arial"/>
              </a:rPr>
              <a:t>Your profile</a:t>
            </a:r>
          </a:p>
        </p:txBody>
      </p:sp>
      <p:sp>
        <p:nvSpPr>
          <p:cNvPr id="254" name="Shape 254"/>
          <p:cNvSpPr txBox="1">
            <a:spLocks noGrp="1"/>
          </p:cNvSpPr>
          <p:nvPr>
            <p:ph type="body" idx="1"/>
          </p:nvPr>
        </p:nvSpPr>
        <p:spPr>
          <a:xfrm>
            <a:off x="457199" y="2276788"/>
            <a:ext cx="8229600" cy="3707154"/>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Optional, but if you choose to include a profile you could cover</a:t>
            </a:r>
          </a:p>
          <a:p>
            <a:pPr marL="0" marR="0" lvl="0" indent="0" algn="l" rtl="0">
              <a:lnSpc>
                <a:spcPct val="90000"/>
              </a:lnSpc>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ct val="100680"/>
              <a:buFont typeface="Arial"/>
              <a:buChar char="•"/>
            </a:pPr>
            <a:r>
              <a:rPr lang="en-US" sz="2000" b="0" i="0" u="none" strike="noStrike" cap="none">
                <a:solidFill>
                  <a:schemeClr val="dk1"/>
                </a:solidFill>
                <a:latin typeface="Arial"/>
                <a:ea typeface="Arial"/>
                <a:cs typeface="Arial"/>
                <a:sym typeface="Arial"/>
              </a:rPr>
              <a:t>Who you are.</a:t>
            </a:r>
          </a:p>
          <a:p>
            <a:pPr marL="342900" marR="0" lvl="0" indent="-342900" algn="l" rtl="0">
              <a:lnSpc>
                <a:spcPct val="100000"/>
              </a:lnSpc>
              <a:spcBef>
                <a:spcPts val="1108"/>
              </a:spcBef>
              <a:spcAft>
                <a:spcPts val="0"/>
              </a:spcAft>
              <a:buClr>
                <a:schemeClr val="dk1"/>
              </a:buClr>
              <a:buSzPct val="100680"/>
              <a:buFont typeface="Arial"/>
              <a:buChar char="•"/>
            </a:pPr>
            <a:r>
              <a:rPr lang="en-US" sz="2000" b="0" i="0" u="none" strike="noStrike" cap="none">
                <a:solidFill>
                  <a:schemeClr val="dk1"/>
                </a:solidFill>
                <a:latin typeface="Arial"/>
                <a:ea typeface="Arial"/>
                <a:cs typeface="Arial"/>
                <a:sym typeface="Arial"/>
              </a:rPr>
              <a:t>What you have to offer; achievements, skills, experience.</a:t>
            </a:r>
          </a:p>
          <a:p>
            <a:pPr marL="342900" marR="0" lvl="0" indent="-342900" algn="l" rtl="0">
              <a:lnSpc>
                <a:spcPct val="100000"/>
              </a:lnSpc>
              <a:spcBef>
                <a:spcPts val="1108"/>
              </a:spcBef>
              <a:spcAft>
                <a:spcPts val="0"/>
              </a:spcAft>
              <a:buClr>
                <a:schemeClr val="dk1"/>
              </a:buClr>
              <a:buSzPct val="100680"/>
              <a:buFont typeface="Arial"/>
              <a:buChar char="•"/>
            </a:pPr>
            <a:r>
              <a:rPr lang="en-US" sz="2000" b="0" i="0" u="none" strike="noStrike" cap="none">
                <a:solidFill>
                  <a:schemeClr val="dk1"/>
                </a:solidFill>
                <a:latin typeface="Arial"/>
                <a:ea typeface="Arial"/>
                <a:cs typeface="Arial"/>
                <a:sym typeface="Arial"/>
              </a:rPr>
              <a:t>What you are looking for.</a:t>
            </a: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255" name="Shape 2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256" name="Shape 256" descr="stand-out-from-the-crowd-1"/>
          <p:cNvPicPr preferRelativeResize="0">
            <a:picLocks noGrp="1"/>
          </p:cNvPicPr>
          <p:nvPr>
            <p:ph type="body" idx="1"/>
          </p:nvPr>
        </p:nvPicPr>
        <p:blipFill rotWithShape="1">
          <a:blip r:embed="rId5">
            <a:alphaModFix/>
          </a:blip>
          <a:srcRect/>
          <a:stretch/>
        </p:blipFill>
        <p:spPr>
          <a:xfrm>
            <a:off x="1181851" y="4130364"/>
            <a:ext cx="6263053" cy="2193680"/>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170"/>
    </mc:Choice>
    <mc:Fallback xmlns="">
      <p:transition spd="slow" advTm="3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12</a:t>
            </a:fld>
            <a:endParaRPr lang="en-US" sz="1400" b="0" i="0" u="none" strike="noStrike" cap="none">
              <a:solidFill>
                <a:srgbClr val="444448"/>
              </a:solidFill>
              <a:latin typeface="Arial"/>
              <a:ea typeface="Arial"/>
              <a:cs typeface="Arial"/>
              <a:sym typeface="Arial"/>
            </a:endParaRPr>
          </a:p>
        </p:txBody>
      </p:sp>
      <p:sp>
        <p:nvSpPr>
          <p:cNvPr id="263" name="Shape 263"/>
          <p:cNvSpPr txBox="1">
            <a:spLocks noGrp="1"/>
          </p:cNvSpPr>
          <p:nvPr>
            <p:ph type="title"/>
          </p:nvPr>
        </p:nvSpPr>
        <p:spPr>
          <a:xfrm>
            <a:off x="457200" y="1170524"/>
            <a:ext cx="8229600" cy="8252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a:solidFill>
                  <a:schemeClr val="dk1"/>
                </a:solidFill>
              </a:rPr>
              <a:t>Profile examples</a:t>
            </a:r>
          </a:p>
        </p:txBody>
      </p:sp>
      <p:sp>
        <p:nvSpPr>
          <p:cNvPr id="264" name="Shape 264"/>
          <p:cNvSpPr txBox="1">
            <a:spLocks noGrp="1"/>
          </p:cNvSpPr>
          <p:nvPr>
            <p:ph type="body" idx="1"/>
          </p:nvPr>
        </p:nvSpPr>
        <p:spPr>
          <a:xfrm>
            <a:off x="457200" y="1877700"/>
            <a:ext cx="8229600" cy="4308900"/>
          </a:xfrm>
          <a:prstGeom prst="rect">
            <a:avLst/>
          </a:prstGeom>
          <a:noFill/>
          <a:ln>
            <a:noFill/>
          </a:ln>
        </p:spPr>
        <p:txBody>
          <a:bodyPr lIns="91425" tIns="91425" rIns="91425" bIns="91425" anchor="t" anchorCtr="0">
            <a:noAutofit/>
          </a:bodyPr>
          <a:lstStyle/>
          <a:p>
            <a:pPr marL="0" marR="0" lvl="0" indent="0" algn="l" rtl="0">
              <a:lnSpc>
                <a:spcPct val="100000"/>
              </a:lnSpc>
              <a:spcBef>
                <a:spcPts val="440"/>
              </a:spcBef>
              <a:spcAft>
                <a:spcPts val="0"/>
              </a:spcAft>
              <a:buNone/>
            </a:pPr>
            <a:r>
              <a:rPr lang="en-US" sz="2000" i="1">
                <a:solidFill>
                  <a:srgbClr val="222222"/>
                </a:solidFill>
                <a:highlight>
                  <a:srgbClr val="FFFFFF"/>
                </a:highlight>
              </a:rPr>
              <a:t>A second year Health and Social Care undergraduate with two years experience of working in a residential care environment. Gained confidence in interacting and communicating with a vulnerable, elderly client group, and demonstrated empathy and respect for individual needs.  Now seeking to extend my experience through a summer placement within a community health organisation.</a:t>
            </a:r>
          </a:p>
          <a:p>
            <a:pPr marL="0" marR="0" lvl="0" indent="0" algn="l" rtl="0">
              <a:lnSpc>
                <a:spcPct val="100000"/>
              </a:lnSpc>
              <a:spcBef>
                <a:spcPts val="440"/>
              </a:spcBef>
              <a:spcAft>
                <a:spcPts val="0"/>
              </a:spcAft>
              <a:buNone/>
            </a:pPr>
            <a:endParaRPr sz="1000" i="1">
              <a:solidFill>
                <a:srgbClr val="222222"/>
              </a:solidFill>
              <a:highlight>
                <a:srgbClr val="FFFFFF"/>
              </a:highlight>
            </a:endParaRPr>
          </a:p>
          <a:p>
            <a:pPr marL="0" marR="0" lvl="0" indent="0" algn="l" rtl="0">
              <a:lnSpc>
                <a:spcPct val="100000"/>
              </a:lnSpc>
              <a:spcBef>
                <a:spcPts val="440"/>
              </a:spcBef>
              <a:spcAft>
                <a:spcPts val="0"/>
              </a:spcAft>
              <a:buNone/>
            </a:pPr>
            <a:endParaRPr sz="700" b="1" i="1">
              <a:solidFill>
                <a:srgbClr val="111111"/>
              </a:solidFill>
              <a:highlight>
                <a:srgbClr val="FFFFFF"/>
              </a:highlight>
            </a:endParaRPr>
          </a:p>
          <a:p>
            <a:pPr marL="0" marR="0" lvl="0" indent="0" algn="l" rtl="0">
              <a:lnSpc>
                <a:spcPct val="100000"/>
              </a:lnSpc>
              <a:spcBef>
                <a:spcPts val="440"/>
              </a:spcBef>
              <a:spcAft>
                <a:spcPts val="0"/>
              </a:spcAft>
              <a:buNone/>
            </a:pPr>
            <a:r>
              <a:rPr lang="en-US" sz="2000" i="1">
                <a:solidFill>
                  <a:srgbClr val="222222"/>
                </a:solidFill>
                <a:highlight>
                  <a:srgbClr val="FFFFFF"/>
                </a:highlight>
              </a:rPr>
              <a:t>Determined and ambitious business studies undergraduate with excellent communication and team working skills. Having worked for two summers for Natwest, I offer proven experience in finance and customer service, and now seeking a graduate opportunity in retail banking where my analytical and negotiation skills can be further developed.</a:t>
            </a:r>
          </a:p>
          <a:p>
            <a:pPr marL="0" marR="0" lvl="0" indent="0" algn="l" rtl="0">
              <a:lnSpc>
                <a:spcPct val="100000"/>
              </a:lnSpc>
              <a:spcBef>
                <a:spcPts val="440"/>
              </a:spcBef>
              <a:spcAft>
                <a:spcPts val="0"/>
              </a:spcAft>
              <a:buNone/>
            </a:pPr>
            <a:endParaRPr sz="2000" b="1" i="1">
              <a:solidFill>
                <a:srgbClr val="222222"/>
              </a:solidFill>
              <a:highlight>
                <a:srgbClr val="FFFFFF"/>
              </a:highlight>
            </a:endParaRPr>
          </a:p>
          <a:p>
            <a:pPr marL="0" marR="0" lvl="0" indent="0" algn="l" rtl="0">
              <a:lnSpc>
                <a:spcPct val="100000"/>
              </a:lnSpc>
              <a:spcBef>
                <a:spcPts val="440"/>
              </a:spcBef>
              <a:spcAft>
                <a:spcPts val="0"/>
              </a:spcAft>
              <a:buNone/>
            </a:pPr>
            <a:endParaRPr sz="2000">
              <a:solidFill>
                <a:schemeClr val="dk1"/>
              </a:solidFil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265" name="Shape 265"/>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465"/>
    </mc:Choice>
    <mc:Fallback xmlns="">
      <p:transition spd="slow" advTm="23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13</a:t>
            </a:fld>
            <a:endParaRPr lang="en-US" sz="1400" b="0" i="0" u="none" strike="noStrike" cap="none">
              <a:solidFill>
                <a:srgbClr val="444448"/>
              </a:solidFill>
              <a:latin typeface="Arial"/>
              <a:ea typeface="Arial"/>
              <a:cs typeface="Arial"/>
              <a:sym typeface="Arial"/>
            </a:endParaRPr>
          </a:p>
        </p:txBody>
      </p:sp>
      <p:sp>
        <p:nvSpPr>
          <p:cNvPr id="272" name="Shape 272"/>
          <p:cNvSpPr txBox="1">
            <a:spLocks noGrp="1"/>
          </p:cNvSpPr>
          <p:nvPr>
            <p:ph type="title"/>
          </p:nvPr>
        </p:nvSpPr>
        <p:spPr>
          <a:xfrm>
            <a:off x="457200" y="1548466"/>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Arial"/>
                <a:ea typeface="Arial"/>
                <a:cs typeface="Arial"/>
                <a:sym typeface="Arial"/>
              </a:rPr>
              <a:t>Commonly used formats: the chronological CV</a:t>
            </a:r>
          </a:p>
        </p:txBody>
      </p:sp>
      <p:sp>
        <p:nvSpPr>
          <p:cNvPr id="273" name="Shape 273"/>
          <p:cNvSpPr txBox="1">
            <a:spLocks noGrp="1"/>
          </p:cNvSpPr>
          <p:nvPr>
            <p:ph type="body" idx="1"/>
          </p:nvPr>
        </p:nvSpPr>
        <p:spPr>
          <a:xfrm>
            <a:off x="457199" y="2649196"/>
            <a:ext cx="8229600" cy="3334745"/>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Refer to the information sheet “CVs and Covering Letters”, pages 4&amp;5.</a:t>
            </a:r>
          </a:p>
          <a:p>
            <a:pPr marL="0" marR="0" lvl="0" indent="0" algn="l" rtl="0">
              <a:lnSpc>
                <a:spcPct val="90000"/>
              </a:lnSpc>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This is a familiar format which provides details of your qualifications and experiences, usually (although not always) presented in reverse chronological order:</a:t>
            </a:r>
          </a:p>
          <a:p>
            <a:pPr marL="0" marR="0" lvl="0" indent="0" algn="l" rtl="0">
              <a:lnSpc>
                <a:spcPct val="100000"/>
              </a:lnSpc>
              <a:spcBef>
                <a:spcPts val="44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342900" marR="0" lvl="0" indent="-342900" algn="l" rtl="0">
              <a:lnSpc>
                <a:spcPct val="100000"/>
              </a:lnSpc>
              <a:spcBef>
                <a:spcPts val="44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Each course or job description consists of a series of </a:t>
            </a:r>
            <a:r>
              <a:rPr lang="en-US" sz="2000" b="1" i="0" u="none" strike="noStrike" cap="none">
                <a:solidFill>
                  <a:schemeClr val="dk1"/>
                </a:solidFill>
                <a:latin typeface="Arial"/>
                <a:ea typeface="Arial"/>
                <a:cs typeface="Arial"/>
                <a:sym typeface="Arial"/>
              </a:rPr>
              <a:t>bullet points </a:t>
            </a:r>
            <a:r>
              <a:rPr lang="en-US" sz="2000" b="0" i="0" u="none" strike="noStrike" cap="none">
                <a:solidFill>
                  <a:schemeClr val="dk1"/>
                </a:solidFill>
                <a:latin typeface="Arial"/>
                <a:ea typeface="Arial"/>
                <a:cs typeface="Arial"/>
                <a:sym typeface="Arial"/>
              </a:rPr>
              <a:t>explaining the tasks and/or the skills or knowledge developed.</a:t>
            </a:r>
          </a:p>
          <a:p>
            <a:pPr marL="342900" marR="0" lvl="0" indent="-342900" algn="l" rtl="0">
              <a:lnSpc>
                <a:spcPct val="100000"/>
              </a:lnSpc>
              <a:spcBef>
                <a:spcPts val="440"/>
              </a:spcBef>
              <a:spcAft>
                <a:spcPts val="0"/>
              </a:spcAft>
              <a:buClr>
                <a:schemeClr val="dk1"/>
              </a:buClr>
              <a:buSzPct val="100000"/>
              <a:buFont typeface="Arial"/>
              <a:buChar char="•"/>
            </a:pPr>
            <a:r>
              <a:rPr lang="en-US" sz="2000">
                <a:solidFill>
                  <a:schemeClr val="dk1"/>
                </a:solidFill>
              </a:rPr>
              <a:t>Usual to focus on the most recent and relevant experience - the “older” the information, the less detail would be included</a:t>
            </a:r>
          </a:p>
          <a:p>
            <a:pPr marL="0" marR="0" lvl="0" indent="0" algn="l" rtl="0">
              <a:lnSpc>
                <a:spcPct val="100000"/>
              </a:lnSpc>
              <a:spcBef>
                <a:spcPts val="44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274" name="Shape 27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170"/>
    </mc:Choice>
    <mc:Fallback xmlns="">
      <p:transition spd="slow" advTm="56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14</a:t>
            </a:fld>
            <a:endParaRPr lang="en-US" sz="1400" b="0" i="0" u="none" strike="noStrike" cap="none">
              <a:solidFill>
                <a:srgbClr val="444448"/>
              </a:solidFill>
              <a:latin typeface="Arial"/>
              <a:ea typeface="Arial"/>
              <a:cs typeface="Arial"/>
              <a:sym typeface="Arial"/>
            </a:endParaRPr>
          </a:p>
        </p:txBody>
      </p:sp>
      <p:sp>
        <p:nvSpPr>
          <p:cNvPr id="281" name="Shape 281"/>
          <p:cNvSpPr txBox="1">
            <a:spLocks noGrp="1"/>
          </p:cNvSpPr>
          <p:nvPr>
            <p:ph type="title"/>
          </p:nvPr>
        </p:nvSpPr>
        <p:spPr>
          <a:xfrm>
            <a:off x="457200" y="1548466"/>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Arial"/>
                <a:ea typeface="Arial"/>
                <a:cs typeface="Arial"/>
                <a:sym typeface="Arial"/>
              </a:rPr>
              <a:t>Commonly used formats: the skills based CV</a:t>
            </a:r>
          </a:p>
        </p:txBody>
      </p:sp>
      <p:sp>
        <p:nvSpPr>
          <p:cNvPr id="282" name="Shape 282"/>
          <p:cNvSpPr txBox="1">
            <a:spLocks noGrp="1"/>
          </p:cNvSpPr>
          <p:nvPr>
            <p:ph type="body" idx="1"/>
          </p:nvPr>
        </p:nvSpPr>
        <p:spPr>
          <a:xfrm>
            <a:off x="457199" y="2649196"/>
            <a:ext cx="8229600" cy="3334745"/>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Refer to the information sheet “CVs and Covering Letters”, pages 6&amp;7.</a:t>
            </a: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This format has a clear focus on the skills you offer, although you still need to include a brief chronological sequence outlining your work and study.  In the example, the skills profile is placed following the education section, but as always, you can decide.....</a:t>
            </a:r>
          </a:p>
          <a:p>
            <a:pPr marL="0" marR="0" lvl="0" indent="0" algn="l" rtl="0">
              <a:lnSpc>
                <a:spcPct val="90000"/>
              </a:lnSpc>
              <a:spcBef>
                <a:spcPts val="0"/>
              </a:spcBef>
              <a:spcAft>
                <a:spcPts val="0"/>
              </a:spcAft>
              <a:buClr>
                <a:schemeClr val="dk1"/>
              </a:buClr>
              <a:buSzPct val="25000"/>
              <a:buFont typeface="Arial"/>
              <a:buNone/>
            </a:pPr>
            <a:endParaRPr sz="800" b="0" i="0" u="none" strike="noStrike" cap="none" dirty="0">
              <a:solidFill>
                <a:schemeClr val="dk1"/>
              </a:solidFill>
              <a:latin typeface="Arial"/>
              <a:ea typeface="Arial"/>
              <a:cs typeface="Arial"/>
              <a:sym typeface="Arial"/>
            </a:endParaRP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dirty="0">
                <a:solidFill>
                  <a:schemeClr val="dk1"/>
                </a:solidFill>
                <a:latin typeface="Arial"/>
                <a:ea typeface="Arial"/>
                <a:cs typeface="Arial"/>
                <a:sym typeface="Arial"/>
              </a:rPr>
              <a:t>Select the skills most relevant to the job applied for and place in an appropriate order.</a:t>
            </a: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dirty="0">
                <a:solidFill>
                  <a:schemeClr val="dk1"/>
                </a:solidFill>
                <a:latin typeface="Arial"/>
                <a:ea typeface="Arial"/>
                <a:cs typeface="Arial"/>
                <a:sym typeface="Arial"/>
              </a:rPr>
              <a:t>Under each skill heading, include bullet points outlining where/when the skill was developed. Examples could come from work or study. </a:t>
            </a:r>
          </a:p>
          <a:p>
            <a:pPr marL="342900" marR="0" lvl="0" indent="-342900" algn="l" rtl="0">
              <a:lnSpc>
                <a:spcPct val="100000"/>
              </a:lnSpc>
              <a:spcBef>
                <a:spcPts val="400"/>
              </a:spcBef>
              <a:spcAft>
                <a:spcPts val="0"/>
              </a:spcAft>
              <a:buClr>
                <a:schemeClr val="dk1"/>
              </a:buClr>
              <a:buSzPct val="25000"/>
              <a:buFont typeface="Arial"/>
              <a:buNone/>
            </a:pPr>
            <a:endParaRPr sz="20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dirty="0">
              <a:solidFill>
                <a:schemeClr val="dk1"/>
              </a:solidFill>
              <a:latin typeface="Arial"/>
              <a:ea typeface="Arial"/>
              <a:cs typeface="Arial"/>
              <a:sym typeface="Arial"/>
            </a:endParaRPr>
          </a:p>
        </p:txBody>
      </p:sp>
      <p:sp>
        <p:nvSpPr>
          <p:cNvPr id="283" name="Shape 28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377"/>
    </mc:Choice>
    <mc:Fallback xmlns="">
      <p:transition spd="slow" advTm="41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15</a:t>
            </a:fld>
            <a:endParaRPr lang="en-US" sz="1400" b="0" i="0" u="none" strike="noStrike" cap="none">
              <a:solidFill>
                <a:srgbClr val="444448"/>
              </a:solidFill>
              <a:latin typeface="Arial"/>
              <a:ea typeface="Arial"/>
              <a:cs typeface="Arial"/>
              <a:sym typeface="Arial"/>
            </a:endParaRPr>
          </a:p>
        </p:txBody>
      </p:sp>
      <p:sp>
        <p:nvSpPr>
          <p:cNvPr id="290" name="Shape 290"/>
          <p:cNvSpPr txBox="1">
            <a:spLocks noGrp="1"/>
          </p:cNvSpPr>
          <p:nvPr>
            <p:ph type="title"/>
          </p:nvPr>
        </p:nvSpPr>
        <p:spPr>
          <a:xfrm>
            <a:off x="457200" y="1358537"/>
            <a:ext cx="8229600" cy="106244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Arial"/>
                <a:ea typeface="Arial"/>
                <a:cs typeface="Arial"/>
                <a:sym typeface="Arial"/>
              </a:rPr>
              <a:t>Which shall I use?  </a:t>
            </a:r>
          </a:p>
        </p:txBody>
      </p:sp>
      <p:sp>
        <p:nvSpPr>
          <p:cNvPr id="291" name="Shape 291"/>
          <p:cNvSpPr txBox="1">
            <a:spLocks noGrp="1"/>
          </p:cNvSpPr>
          <p:nvPr>
            <p:ph type="body" idx="1"/>
          </p:nvPr>
        </p:nvSpPr>
        <p:spPr>
          <a:xfrm>
            <a:off x="457199" y="2420983"/>
            <a:ext cx="8229600" cy="356295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Chronological:  </a:t>
            </a: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Well known, tried and tested, the traditional approach.  </a:t>
            </a:r>
          </a:p>
          <a:p>
            <a:pPr marL="342900" marR="0" lvl="0" indent="-342900" algn="l" rtl="0">
              <a:lnSpc>
                <a:spcPct val="100000"/>
              </a:lnSpc>
              <a:spcBef>
                <a:spcPts val="40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Skills based: </a:t>
            </a: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Useful if you have little or no relevant work experience – you are emphasising the skills that you offer.</a:t>
            </a:r>
          </a:p>
          <a:p>
            <a:pPr marL="342900" marR="0" lvl="0" indent="-342900" algn="l" rtl="0">
              <a:lnSpc>
                <a:spcPct val="100000"/>
              </a:lnSpc>
              <a:spcBef>
                <a:spcPts val="40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Prominent skills section may make chronological gaps less conspicuous.</a:t>
            </a:r>
          </a:p>
          <a:p>
            <a:pPr marL="342900" marR="0" lvl="0" indent="-342900" algn="l" rtl="0">
              <a:lnSpc>
                <a:spcPct val="100000"/>
              </a:lnSpc>
              <a:spcBef>
                <a:spcPts val="400"/>
              </a:spcBef>
              <a:spcAft>
                <a:spcPts val="0"/>
              </a:spcAft>
              <a:buClr>
                <a:schemeClr val="dk1"/>
              </a:buClr>
              <a:buSzPct val="1000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The choice may also depend on the sector you are applying to.  For science based roles, for instance, a chronological CV is recommended.</a:t>
            </a: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292" name="Shape 29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293" name="Shape 293"/>
          <p:cNvPicPr preferRelativeResize="0"/>
          <p:nvPr/>
        </p:nvPicPr>
        <p:blipFill rotWithShape="1">
          <a:blip r:embed="rId5">
            <a:alphaModFix/>
          </a:blip>
          <a:srcRect/>
          <a:stretch/>
        </p:blipFill>
        <p:spPr>
          <a:xfrm>
            <a:off x="7164288" y="1487545"/>
            <a:ext cx="1419663" cy="1825625"/>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432"/>
    </mc:Choice>
    <mc:Fallback xmlns="">
      <p:transition spd="slow" advTm="44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16</a:t>
            </a:fld>
            <a:endParaRPr lang="en-US" sz="1400" b="0" i="0" u="none" strike="noStrike" cap="none">
              <a:solidFill>
                <a:srgbClr val="444448"/>
              </a:solidFill>
              <a:latin typeface="Arial"/>
              <a:ea typeface="Arial"/>
              <a:cs typeface="Arial"/>
              <a:sym typeface="Arial"/>
            </a:endParaRPr>
          </a:p>
        </p:txBody>
      </p:sp>
      <p:sp>
        <p:nvSpPr>
          <p:cNvPr id="300" name="Shape 300"/>
          <p:cNvSpPr txBox="1">
            <a:spLocks noGrp="1"/>
          </p:cNvSpPr>
          <p:nvPr>
            <p:ph type="title"/>
          </p:nvPr>
        </p:nvSpPr>
        <p:spPr>
          <a:xfrm>
            <a:off x="457200" y="1358537"/>
            <a:ext cx="8229600" cy="106244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a:solidFill>
                  <a:schemeClr val="dk1"/>
                </a:solidFill>
              </a:rPr>
              <a:t>D</a:t>
            </a:r>
            <a:r>
              <a:rPr lang="en-US" sz="2800" b="0" i="0" u="none" strike="noStrike" cap="none">
                <a:solidFill>
                  <a:schemeClr val="dk1"/>
                </a:solidFill>
                <a:latin typeface="Arial"/>
                <a:ea typeface="Arial"/>
                <a:cs typeface="Arial"/>
                <a:sym typeface="Arial"/>
              </a:rPr>
              <a:t>escrib</a:t>
            </a:r>
            <a:r>
              <a:rPr lang="en-US" sz="2800">
                <a:solidFill>
                  <a:schemeClr val="dk1"/>
                </a:solidFill>
              </a:rPr>
              <a:t>ing</a:t>
            </a:r>
            <a:r>
              <a:rPr lang="en-US" sz="2800" b="0" i="0" u="none" strike="noStrike" cap="none">
                <a:solidFill>
                  <a:schemeClr val="dk1"/>
                </a:solidFill>
                <a:latin typeface="Arial"/>
                <a:ea typeface="Arial"/>
                <a:cs typeface="Arial"/>
                <a:sym typeface="Arial"/>
              </a:rPr>
              <a:t> your degree on your CV</a:t>
            </a:r>
          </a:p>
        </p:txBody>
      </p:sp>
      <p:sp>
        <p:nvSpPr>
          <p:cNvPr id="301" name="Shape 301"/>
          <p:cNvSpPr txBox="1">
            <a:spLocks noGrp="1"/>
          </p:cNvSpPr>
          <p:nvPr>
            <p:ph type="body" idx="1"/>
          </p:nvPr>
        </p:nvSpPr>
        <p:spPr>
          <a:xfrm>
            <a:off x="457199" y="2420983"/>
            <a:ext cx="8229600" cy="356295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Issues to consider:</a:t>
            </a:r>
          </a:p>
          <a:p>
            <a:pPr marL="0" marR="0" lvl="0" indent="0" algn="l" rtl="0">
              <a:lnSpc>
                <a:spcPct val="10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Is it relevant to give any detail about your degree? </a:t>
            </a:r>
          </a:p>
          <a:p>
            <a:pPr marL="0" marR="0" lvl="0" indent="0" algn="l" rtl="0">
              <a:lnSpc>
                <a:spcPct val="100000"/>
              </a:lnSpc>
              <a:spcBef>
                <a:spcPts val="40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Should you include your final year project?</a:t>
            </a:r>
          </a:p>
          <a:p>
            <a:pPr marL="0" marR="0" lvl="0" indent="0" algn="l" rtl="0">
              <a:lnSpc>
                <a:spcPct val="100000"/>
              </a:lnSpc>
              <a:spcBef>
                <a:spcPts val="40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Should you provide a module list, if so, all your modules or just a few?</a:t>
            </a:r>
          </a:p>
          <a:p>
            <a:pPr marL="0" marR="0" lvl="0" indent="0" algn="l" rtl="0">
              <a:lnSpc>
                <a:spcPct val="100000"/>
              </a:lnSpc>
              <a:spcBef>
                <a:spcPts val="40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If you do not list your module titles, what alternatives could you consider?</a:t>
            </a: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302" name="Shape 30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51"/>
    </mc:Choice>
    <mc:Fallback xmlns="">
      <p:transition spd="slow" advTm="13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17</a:t>
            </a:fld>
            <a:endParaRPr lang="en-US" sz="1400" b="0" i="0" u="none" strike="noStrike" cap="none">
              <a:solidFill>
                <a:srgbClr val="444448"/>
              </a:solidFill>
              <a:latin typeface="Arial"/>
              <a:ea typeface="Arial"/>
              <a:cs typeface="Arial"/>
              <a:sym typeface="Arial"/>
            </a:endParaRPr>
          </a:p>
        </p:txBody>
      </p:sp>
      <p:sp>
        <p:nvSpPr>
          <p:cNvPr id="309" name="Shape 309"/>
          <p:cNvSpPr txBox="1">
            <a:spLocks noGrp="1"/>
          </p:cNvSpPr>
          <p:nvPr>
            <p:ph type="title"/>
          </p:nvPr>
        </p:nvSpPr>
        <p:spPr>
          <a:xfrm>
            <a:off x="457200" y="1162299"/>
            <a:ext cx="8229600" cy="1036199"/>
          </a:xfrm>
          <a:prstGeom prst="rect">
            <a:avLst/>
          </a:prstGeom>
          <a:noFill/>
          <a:ln>
            <a:noFill/>
          </a:ln>
        </p:spPr>
        <p:txBody>
          <a:bodyPr lIns="91425" tIns="91425" rIns="91425" bIns="91425" anchor="ctr" anchorCtr="0">
            <a:noAutofit/>
          </a:bodyPr>
          <a:lstStyle/>
          <a:p>
            <a:pPr lvl="0" rtl="0">
              <a:spcBef>
                <a:spcPts val="0"/>
              </a:spcBef>
              <a:buClr>
                <a:schemeClr val="dk1"/>
              </a:buClr>
              <a:buSzPct val="25000"/>
              <a:buFont typeface="Calibri"/>
              <a:buNone/>
            </a:pPr>
            <a:r>
              <a:rPr lang="en-US" sz="2800">
                <a:solidFill>
                  <a:schemeClr val="dk1"/>
                </a:solidFill>
              </a:rPr>
              <a:t>Describing your degree on your CV</a:t>
            </a:r>
          </a:p>
        </p:txBody>
      </p:sp>
      <p:sp>
        <p:nvSpPr>
          <p:cNvPr id="310" name="Shape 310"/>
          <p:cNvSpPr txBox="1">
            <a:spLocks noGrp="1"/>
          </p:cNvSpPr>
          <p:nvPr>
            <p:ph type="body" idx="1"/>
          </p:nvPr>
        </p:nvSpPr>
        <p:spPr>
          <a:xfrm>
            <a:off x="457200" y="2075050"/>
            <a:ext cx="8229600" cy="3909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When deciding how to present your degree, a key factor to consider is relevance.  </a:t>
            </a:r>
          </a:p>
          <a:p>
            <a:pPr marL="0" marR="0" lvl="0" indent="0" algn="l" rtl="0">
              <a:lnSpc>
                <a:spcPct val="100000"/>
              </a:lnSpc>
              <a:spcBef>
                <a:spcPts val="0"/>
              </a:spcBef>
              <a:spcAft>
                <a:spcPts val="0"/>
              </a:spcAft>
              <a:buClr>
                <a:schemeClr val="dk1"/>
              </a:buClr>
              <a:buSzPct val="25000"/>
              <a:buFont typeface="Arial"/>
              <a:buNone/>
            </a:pPr>
            <a:endParaRPr sz="2000">
              <a:solidFill>
                <a:schemeClr val="dk1"/>
              </a:solidFill>
            </a:endParaRPr>
          </a:p>
          <a:p>
            <a:pPr marL="0" lvl="0" indent="0" rtl="0">
              <a:spcBef>
                <a:spcPts val="0"/>
              </a:spcBef>
              <a:buClr>
                <a:schemeClr val="dk1"/>
              </a:buClr>
              <a:buSzPct val="25000"/>
              <a:buFont typeface="Arial"/>
              <a:buNone/>
            </a:pPr>
            <a:r>
              <a:rPr lang="en-US" sz="2000">
                <a:solidFill>
                  <a:schemeClr val="dk1"/>
                </a:solidFill>
              </a:rPr>
              <a:t>If you are applying for casual retail work for example, it may be sufficient just to include your degree title/dates/institution with no detailed explanation of what you have covered.</a:t>
            </a:r>
          </a:p>
          <a:p>
            <a:pPr marL="0" marR="0" lvl="0" indent="0" algn="l" rtl="0">
              <a:lnSpc>
                <a:spcPct val="100000"/>
              </a:lnSpc>
              <a:spcBef>
                <a:spcPts val="0"/>
              </a:spcBef>
              <a:spcAft>
                <a:spcPts val="0"/>
              </a:spcAft>
              <a:buClr>
                <a:schemeClr val="dk1"/>
              </a:buClr>
              <a:buSzPct val="25000"/>
              <a:buFont typeface="Arial"/>
              <a:buNone/>
            </a:pPr>
            <a:endParaRPr sz="2000">
              <a:solidFill>
                <a:schemeClr val="dk1"/>
              </a:solidFill>
            </a:endParaRPr>
          </a:p>
          <a:p>
            <a:pPr marL="0" marR="0" lvl="0" indent="0" algn="l" rtl="0">
              <a:lnSpc>
                <a:spcPct val="100000"/>
              </a:lnSpc>
              <a:spcBef>
                <a:spcPts val="0"/>
              </a:spcBef>
              <a:spcAft>
                <a:spcPts val="0"/>
              </a:spcAft>
              <a:buClr>
                <a:schemeClr val="dk1"/>
              </a:buClr>
              <a:buSzPct val="25000"/>
              <a:buFont typeface="Arial"/>
              <a:buNone/>
            </a:pPr>
            <a:r>
              <a:rPr lang="en-US" sz="2000">
                <a:solidFill>
                  <a:schemeClr val="dk1"/>
                </a:solidFill>
              </a:rPr>
              <a:t>On the other hand i</a:t>
            </a:r>
            <a:r>
              <a:rPr lang="en-US" sz="2000" b="0" i="0" u="none" strike="noStrike" cap="none">
                <a:solidFill>
                  <a:schemeClr val="dk1"/>
                </a:solidFill>
                <a:latin typeface="Arial"/>
                <a:ea typeface="Arial"/>
                <a:cs typeface="Arial"/>
                <a:sym typeface="Arial"/>
              </a:rPr>
              <a:t>f you are applying for a job directly related to your subject area, then it </a:t>
            </a:r>
            <a:r>
              <a:rPr lang="en-US" sz="2000">
                <a:solidFill>
                  <a:schemeClr val="dk1"/>
                </a:solidFill>
              </a:rPr>
              <a:t>may be</a:t>
            </a:r>
            <a:r>
              <a:rPr lang="en-US" sz="2000" b="0" i="0" u="none" strike="noStrike" cap="none">
                <a:solidFill>
                  <a:schemeClr val="dk1"/>
                </a:solidFill>
                <a:latin typeface="Arial"/>
                <a:ea typeface="Arial"/>
                <a:cs typeface="Arial"/>
                <a:sym typeface="Arial"/>
              </a:rPr>
              <a:t> appropriate to outline what you have </a:t>
            </a:r>
            <a:r>
              <a:rPr lang="en-US" sz="2000">
                <a:solidFill>
                  <a:schemeClr val="dk1"/>
                </a:solidFill>
              </a:rPr>
              <a:t>gained from</a:t>
            </a:r>
            <a:r>
              <a:rPr lang="en-US" sz="2000" b="0" i="0" u="none" strike="noStrike" cap="none">
                <a:solidFill>
                  <a:schemeClr val="dk1"/>
                </a:solidFill>
                <a:latin typeface="Arial"/>
                <a:ea typeface="Arial"/>
                <a:cs typeface="Arial"/>
                <a:sym typeface="Arial"/>
              </a:rPr>
              <a:t> your degree - this could include both knowledge and skills </a:t>
            </a:r>
            <a:r>
              <a:rPr lang="en-US" sz="2000">
                <a:solidFill>
                  <a:schemeClr val="dk1"/>
                </a:solidFill>
              </a:rPr>
              <a:t>an</a:t>
            </a:r>
            <a:r>
              <a:rPr lang="en-US" sz="2000" b="0" i="0" u="none" strike="noStrike" cap="none">
                <a:solidFill>
                  <a:schemeClr val="dk1"/>
                </a:solidFill>
                <a:latin typeface="Arial"/>
                <a:ea typeface="Arial"/>
                <a:cs typeface="Arial"/>
                <a:sym typeface="Arial"/>
              </a:rPr>
              <a:t>d maybe a description of </a:t>
            </a:r>
            <a:r>
              <a:rPr lang="en-US" sz="2000">
                <a:solidFill>
                  <a:schemeClr val="dk1"/>
                </a:solidFill>
              </a:rPr>
              <a:t>selected projects</a:t>
            </a:r>
            <a:r>
              <a:rPr lang="en-US" sz="2000" b="0" i="0" u="none" strike="noStrike" cap="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chemeClr val="dk1"/>
              </a:buClr>
              <a:buSzPct val="25000"/>
              <a:buFont typeface="Arial"/>
              <a:buNone/>
            </a:pPr>
            <a:endParaRPr sz="2000">
              <a:solidFill>
                <a:schemeClr val="dk1"/>
              </a:solidFill>
            </a:endParaRPr>
          </a:p>
          <a:p>
            <a:pPr marL="0" marR="0" lvl="0" indent="0" algn="l" rtl="0">
              <a:lnSpc>
                <a:spcPct val="10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2000">
              <a:solidFill>
                <a:schemeClr val="dk1"/>
              </a:solidFil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311" name="Shape 31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860"/>
    </mc:Choice>
    <mc:Fallback xmlns="">
      <p:transition spd="slow" advTm="28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18</a:t>
            </a:fld>
            <a:endParaRPr lang="en-US" sz="1400" b="0" i="0" u="none" strike="noStrike" cap="none">
              <a:solidFill>
                <a:srgbClr val="444448"/>
              </a:solidFill>
              <a:latin typeface="Arial"/>
              <a:ea typeface="Arial"/>
              <a:cs typeface="Arial"/>
              <a:sym typeface="Arial"/>
            </a:endParaRPr>
          </a:p>
        </p:txBody>
      </p:sp>
      <p:sp>
        <p:nvSpPr>
          <p:cNvPr id="318" name="Shape 318"/>
          <p:cNvSpPr txBox="1">
            <a:spLocks noGrp="1"/>
          </p:cNvSpPr>
          <p:nvPr>
            <p:ph type="title"/>
          </p:nvPr>
        </p:nvSpPr>
        <p:spPr>
          <a:xfrm>
            <a:off x="457200" y="1162299"/>
            <a:ext cx="8229600" cy="1036199"/>
          </a:xfrm>
          <a:prstGeom prst="rect">
            <a:avLst/>
          </a:prstGeom>
          <a:noFill/>
          <a:ln>
            <a:noFill/>
          </a:ln>
        </p:spPr>
        <p:txBody>
          <a:bodyPr lIns="91425" tIns="91425" rIns="91425" bIns="91425" anchor="ctr" anchorCtr="0">
            <a:noAutofit/>
          </a:bodyPr>
          <a:lstStyle/>
          <a:p>
            <a:pPr lvl="0" rtl="0">
              <a:spcBef>
                <a:spcPts val="0"/>
              </a:spcBef>
              <a:buClr>
                <a:schemeClr val="dk1"/>
              </a:buClr>
              <a:buSzPct val="25000"/>
              <a:buFont typeface="Calibri"/>
              <a:buNone/>
            </a:pPr>
            <a:r>
              <a:rPr lang="en-US" sz="2800">
                <a:solidFill>
                  <a:schemeClr val="dk1"/>
                </a:solidFill>
              </a:rPr>
              <a:t>Describing your degree on your CV</a:t>
            </a:r>
          </a:p>
        </p:txBody>
      </p:sp>
      <p:sp>
        <p:nvSpPr>
          <p:cNvPr id="319" name="Shape 319"/>
          <p:cNvSpPr txBox="1">
            <a:spLocks noGrp="1"/>
          </p:cNvSpPr>
          <p:nvPr>
            <p:ph type="body" idx="1"/>
          </p:nvPr>
        </p:nvSpPr>
        <p:spPr>
          <a:xfrm>
            <a:off x="457200" y="2590125"/>
            <a:ext cx="8229600" cy="3393900"/>
          </a:xfrm>
          <a:prstGeom prst="rect">
            <a:avLst/>
          </a:prstGeom>
          <a:noFill/>
          <a:ln>
            <a:noFill/>
          </a:ln>
        </p:spPr>
        <p:txBody>
          <a:bodyPr lIns="91425" tIns="91425" rIns="91425" bIns="91425" anchor="t" anchorCtr="0">
            <a:noAutofit/>
          </a:bodyPr>
          <a:lstStyle/>
          <a:p>
            <a:pPr marL="0" lvl="0" indent="0" rtl="0">
              <a:spcBef>
                <a:spcPts val="0"/>
              </a:spcBef>
              <a:buClr>
                <a:schemeClr val="dk1"/>
              </a:buClr>
              <a:buSzPct val="25000"/>
              <a:buFont typeface="Arial"/>
              <a:buNone/>
            </a:pPr>
            <a:r>
              <a:rPr lang="en-US" sz="2000">
                <a:solidFill>
                  <a:schemeClr val="dk1"/>
                </a:solidFill>
              </a:rPr>
              <a:t>You don’t have to list module titles or include every topic.  The choice is yours, but as always focus on the most relevant topics/projects and describe them in a way an employer will understand.</a:t>
            </a:r>
          </a:p>
          <a:p>
            <a:pPr marL="0" lvl="0" indent="0" rtl="0">
              <a:spcBef>
                <a:spcPts val="0"/>
              </a:spcBef>
              <a:buClr>
                <a:schemeClr val="dk1"/>
              </a:buClr>
              <a:buSzPct val="25000"/>
              <a:buFont typeface="Arial"/>
              <a:buNone/>
            </a:pPr>
            <a:endParaRPr sz="2000">
              <a:solidFill>
                <a:schemeClr val="dk1"/>
              </a:solidFill>
            </a:endParaRPr>
          </a:p>
          <a:p>
            <a:pPr marL="0" lvl="0" indent="0" rtl="0">
              <a:spcBef>
                <a:spcPts val="0"/>
              </a:spcBef>
              <a:buClr>
                <a:schemeClr val="dk1"/>
              </a:buClr>
              <a:buSzPct val="25000"/>
              <a:buFont typeface="Arial"/>
              <a:buNone/>
            </a:pPr>
            <a:r>
              <a:rPr lang="en-US" sz="2000">
                <a:solidFill>
                  <a:schemeClr val="dk1"/>
                </a:solidFill>
              </a:rPr>
              <a:t>Even if you feel the knowledge you have gained is not relevant, you might still want to include information on skills, eg research or analytical skills, assuming of course that these are relevant to the role.</a:t>
            </a:r>
          </a:p>
          <a:p>
            <a:pPr marL="0" lvl="0" indent="0" rtl="0">
              <a:spcBef>
                <a:spcPts val="0"/>
              </a:spcBef>
              <a:buClr>
                <a:schemeClr val="dk1"/>
              </a:buClr>
              <a:buSzPct val="25000"/>
              <a:buFont typeface="Arial"/>
              <a:buNone/>
            </a:pPr>
            <a:endParaRPr sz="2000">
              <a:solidFill>
                <a:schemeClr val="dk1"/>
              </a:solidFill>
            </a:endParaRPr>
          </a:p>
          <a:p>
            <a:pPr marL="0" lvl="0" indent="0" rtl="0">
              <a:spcBef>
                <a:spcPts val="0"/>
              </a:spcBef>
              <a:buClr>
                <a:schemeClr val="dk1"/>
              </a:buClr>
              <a:buSzPct val="25000"/>
              <a:buFont typeface="Arial"/>
              <a:buNone/>
            </a:pPr>
            <a:r>
              <a:rPr lang="en-US" sz="2000">
                <a:solidFill>
                  <a:schemeClr val="dk1"/>
                </a:solidFill>
              </a:rPr>
              <a:t> </a:t>
            </a:r>
          </a:p>
          <a:p>
            <a:pPr marL="0" lvl="0" indent="0" rtl="0">
              <a:spcBef>
                <a:spcPts val="0"/>
              </a:spcBef>
              <a:buClr>
                <a:schemeClr val="dk1"/>
              </a:buClr>
              <a:buSzPct val="25000"/>
              <a:buFont typeface="Arial"/>
              <a:buNone/>
            </a:pPr>
            <a:endParaRPr sz="2000">
              <a:solidFill>
                <a:schemeClr val="dk1"/>
              </a:solidFill>
            </a:endParaRPr>
          </a:p>
          <a:p>
            <a:pPr marL="0" lvl="0" indent="0" rtl="0">
              <a:spcBef>
                <a:spcPts val="0"/>
              </a:spcBef>
              <a:buClr>
                <a:schemeClr val="dk1"/>
              </a:buClr>
              <a:buSzPct val="25000"/>
              <a:buFont typeface="Arial"/>
              <a:buNone/>
            </a:pPr>
            <a:endParaRPr sz="2000">
              <a:solidFill>
                <a:schemeClr val="dk1"/>
              </a:solidFill>
            </a:endParaRPr>
          </a:p>
          <a:p>
            <a:pPr marL="0" marR="0" lvl="0" indent="0" algn="l" rtl="0">
              <a:lnSpc>
                <a:spcPct val="90000"/>
              </a:lnSpc>
              <a:spcBef>
                <a:spcPts val="0"/>
              </a:spcBef>
              <a:spcAft>
                <a:spcPts val="0"/>
              </a:spcAft>
              <a:buClr>
                <a:schemeClr val="dk1"/>
              </a:buClr>
              <a:buSzPct val="25000"/>
              <a:buFont typeface="Arial"/>
              <a:buNone/>
            </a:pPr>
            <a:endParaRPr sz="2000">
              <a:solidFill>
                <a:schemeClr val="dk1"/>
              </a:solidFil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320" name="Shape 320"/>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30"/>
    </mc:Choice>
    <mc:Fallback xmlns="">
      <p:transition spd="slow" advTm="3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19</a:t>
            </a:fld>
            <a:endParaRPr lang="en-US" sz="1400" b="0" i="0" u="none" strike="noStrike" cap="none">
              <a:solidFill>
                <a:srgbClr val="444448"/>
              </a:solidFill>
              <a:latin typeface="Arial"/>
              <a:ea typeface="Arial"/>
              <a:cs typeface="Arial"/>
              <a:sym typeface="Arial"/>
            </a:endParaRPr>
          </a:p>
        </p:txBody>
      </p:sp>
      <p:sp>
        <p:nvSpPr>
          <p:cNvPr id="327" name="Shape 327"/>
          <p:cNvSpPr txBox="1">
            <a:spLocks noGrp="1"/>
          </p:cNvSpPr>
          <p:nvPr>
            <p:ph type="title"/>
          </p:nvPr>
        </p:nvSpPr>
        <p:spPr>
          <a:xfrm>
            <a:off x="457200" y="1162299"/>
            <a:ext cx="8229600" cy="1036199"/>
          </a:xfrm>
          <a:prstGeom prst="rect">
            <a:avLst/>
          </a:prstGeom>
          <a:noFill/>
          <a:ln>
            <a:noFill/>
          </a:ln>
        </p:spPr>
        <p:txBody>
          <a:bodyPr lIns="91425" tIns="91425" rIns="91425" bIns="91425" anchor="ctr" anchorCtr="0">
            <a:noAutofit/>
          </a:bodyPr>
          <a:lstStyle/>
          <a:p>
            <a:pPr lvl="0" rtl="0">
              <a:spcBef>
                <a:spcPts val="0"/>
              </a:spcBef>
              <a:buClr>
                <a:schemeClr val="dk1"/>
              </a:buClr>
              <a:buSzPct val="25000"/>
              <a:buFont typeface="Calibri"/>
              <a:buNone/>
            </a:pPr>
            <a:r>
              <a:rPr lang="en-US" sz="2800">
                <a:solidFill>
                  <a:schemeClr val="dk1"/>
                </a:solidFill>
              </a:rPr>
              <a:t>Describing your degree on your CV</a:t>
            </a:r>
          </a:p>
        </p:txBody>
      </p:sp>
      <p:sp>
        <p:nvSpPr>
          <p:cNvPr id="328" name="Shape 328"/>
          <p:cNvSpPr txBox="1">
            <a:spLocks noGrp="1"/>
          </p:cNvSpPr>
          <p:nvPr>
            <p:ph type="body" idx="1"/>
          </p:nvPr>
        </p:nvSpPr>
        <p:spPr>
          <a:xfrm>
            <a:off x="457200" y="2486199"/>
            <a:ext cx="8229600" cy="3498000"/>
          </a:xfrm>
          <a:prstGeom prst="rect">
            <a:avLst/>
          </a:prstGeom>
          <a:noFill/>
          <a:ln>
            <a:noFill/>
          </a:ln>
        </p:spPr>
        <p:txBody>
          <a:bodyPr lIns="91425" tIns="91425" rIns="91425" bIns="91425" anchor="t" anchorCtr="0">
            <a:noAutofit/>
          </a:bodyPr>
          <a:lstStyle/>
          <a:p>
            <a:pPr marL="0" lvl="0" indent="0" rtl="0">
              <a:spcBef>
                <a:spcPts val="0"/>
              </a:spcBef>
              <a:buClr>
                <a:schemeClr val="dk1"/>
              </a:buClr>
              <a:buSzPct val="25000"/>
              <a:buFont typeface="Arial"/>
              <a:buNone/>
            </a:pPr>
            <a:r>
              <a:rPr lang="en-US" sz="2000">
                <a:solidFill>
                  <a:schemeClr val="dk1"/>
                </a:solidFill>
              </a:rPr>
              <a:t>Where these details are included will depend on the format you have chosen:</a:t>
            </a:r>
          </a:p>
          <a:p>
            <a:pPr marL="0" lvl="0" indent="0" rtl="0">
              <a:spcBef>
                <a:spcPts val="0"/>
              </a:spcBef>
              <a:buClr>
                <a:schemeClr val="dk1"/>
              </a:buClr>
              <a:buSzPct val="25000"/>
              <a:buFont typeface="Arial"/>
              <a:buNone/>
            </a:pPr>
            <a:endParaRPr sz="2000">
              <a:solidFill>
                <a:schemeClr val="dk1"/>
              </a:solidFill>
            </a:endParaRPr>
          </a:p>
          <a:p>
            <a:pPr marL="0" lvl="0" indent="0" rtl="0">
              <a:spcBef>
                <a:spcPts val="0"/>
              </a:spcBef>
              <a:buClr>
                <a:schemeClr val="dk1"/>
              </a:buClr>
              <a:buSzPct val="25000"/>
              <a:buFont typeface="Arial"/>
              <a:buNone/>
            </a:pPr>
            <a:r>
              <a:rPr lang="en-US" sz="2000" b="1">
                <a:solidFill>
                  <a:schemeClr val="dk1"/>
                </a:solidFill>
              </a:rPr>
              <a:t>On a chronological CV</a:t>
            </a:r>
            <a:r>
              <a:rPr lang="en-US" sz="2000">
                <a:solidFill>
                  <a:schemeClr val="dk1"/>
                </a:solidFill>
              </a:rPr>
              <a:t>, information on topics covered, skills and knowledge developed could all be included in your degree description</a:t>
            </a:r>
          </a:p>
          <a:p>
            <a:pPr marL="0" lvl="0" indent="0" rtl="0">
              <a:spcBef>
                <a:spcPts val="0"/>
              </a:spcBef>
              <a:buClr>
                <a:schemeClr val="dk1"/>
              </a:buClr>
              <a:buSzPct val="25000"/>
              <a:buFont typeface="Arial"/>
              <a:buNone/>
            </a:pPr>
            <a:endParaRPr sz="2000">
              <a:solidFill>
                <a:schemeClr val="dk1"/>
              </a:solidFill>
            </a:endParaRPr>
          </a:p>
          <a:p>
            <a:pPr marL="0" lvl="0" indent="0" rtl="0">
              <a:spcBef>
                <a:spcPts val="0"/>
              </a:spcBef>
              <a:buClr>
                <a:schemeClr val="dk1"/>
              </a:buClr>
              <a:buSzPct val="25000"/>
              <a:buFont typeface="Arial"/>
              <a:buNone/>
            </a:pPr>
            <a:r>
              <a:rPr lang="en-US" sz="2000" b="1">
                <a:solidFill>
                  <a:schemeClr val="dk1"/>
                </a:solidFill>
              </a:rPr>
              <a:t>On a skills based CV</a:t>
            </a:r>
            <a:r>
              <a:rPr lang="en-US" sz="2000">
                <a:solidFill>
                  <a:schemeClr val="dk1"/>
                </a:solidFill>
              </a:rPr>
              <a:t>, information on topics covered and knowledge gained can be included in your degree description, whilst the skills developed can be highlighted in the skills profile.  </a:t>
            </a:r>
          </a:p>
          <a:p>
            <a:pPr marL="0" lvl="0" indent="0" rtl="0">
              <a:spcBef>
                <a:spcPts val="0"/>
              </a:spcBef>
              <a:buClr>
                <a:schemeClr val="dk1"/>
              </a:buClr>
              <a:buSzPct val="25000"/>
              <a:buFont typeface="Arial"/>
              <a:buNone/>
            </a:pPr>
            <a:endParaRPr sz="2000">
              <a:solidFill>
                <a:schemeClr val="dk1"/>
              </a:solidFill>
            </a:endParaRPr>
          </a:p>
          <a:p>
            <a:pPr marL="0" marR="0" lvl="0" indent="0" algn="l" rtl="0">
              <a:lnSpc>
                <a:spcPct val="90000"/>
              </a:lnSpc>
              <a:spcBef>
                <a:spcPts val="0"/>
              </a:spcBef>
              <a:spcAft>
                <a:spcPts val="0"/>
              </a:spcAft>
              <a:buClr>
                <a:schemeClr val="dk1"/>
              </a:buClr>
              <a:buSzPct val="25000"/>
              <a:buFont typeface="Arial"/>
              <a:buNone/>
            </a:pPr>
            <a:endParaRPr sz="2000">
              <a:solidFill>
                <a:schemeClr val="dk1"/>
              </a:solidFil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329" name="Shape 329"/>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690"/>
    </mc:Choice>
    <mc:Fallback xmlns="">
      <p:transition spd="slow" advTm="3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2</a:t>
            </a:fld>
            <a:endParaRPr lang="en-US" sz="1400" b="0" i="0" u="none" strike="noStrike" cap="none">
              <a:solidFill>
                <a:srgbClr val="444448"/>
              </a:solidFill>
              <a:latin typeface="Arial"/>
              <a:ea typeface="Arial"/>
              <a:cs typeface="Arial"/>
              <a:sym typeface="Arial"/>
            </a:endParaRPr>
          </a:p>
        </p:txBody>
      </p:sp>
      <p:sp>
        <p:nvSpPr>
          <p:cNvPr id="168" name="Shape 168"/>
          <p:cNvSpPr txBox="1">
            <a:spLocks noGrp="1"/>
          </p:cNvSpPr>
          <p:nvPr>
            <p:ph type="title"/>
          </p:nvPr>
        </p:nvSpPr>
        <p:spPr>
          <a:xfrm>
            <a:off x="457200" y="1548466"/>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1"/>
              <a:t>Producing an effective </a:t>
            </a:r>
            <a:r>
              <a:rPr lang="en-US" sz="2800" b="1" i="0" u="none" strike="noStrike" cap="none">
                <a:solidFill>
                  <a:srgbClr val="000000"/>
                </a:solidFill>
                <a:latin typeface="Arial"/>
                <a:ea typeface="Arial"/>
                <a:cs typeface="Arial"/>
                <a:sym typeface="Arial"/>
              </a:rPr>
              <a:t>CV </a:t>
            </a:r>
          </a:p>
        </p:txBody>
      </p:sp>
      <p:sp>
        <p:nvSpPr>
          <p:cNvPr id="169" name="Shape 169"/>
          <p:cNvSpPr txBox="1">
            <a:spLocks noGrp="1"/>
          </p:cNvSpPr>
          <p:nvPr>
            <p:ph type="body" idx="1"/>
          </p:nvPr>
        </p:nvSpPr>
        <p:spPr>
          <a:xfrm>
            <a:off x="457199" y="2877669"/>
            <a:ext cx="8229600" cy="310627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231F20"/>
              </a:buClr>
              <a:buSzPct val="25000"/>
              <a:buFont typeface="Arial"/>
              <a:buNone/>
            </a:pPr>
            <a:r>
              <a:rPr lang="en-US" sz="2000" b="0" i="0" u="none" strike="noStrike" cap="none">
                <a:solidFill>
                  <a:schemeClr val="dk1"/>
                </a:solidFill>
                <a:latin typeface="Arial"/>
                <a:ea typeface="Arial"/>
                <a:cs typeface="Arial"/>
                <a:sym typeface="Arial"/>
              </a:rPr>
              <a:t>By the end of this session, you should have a good understanding of:</a:t>
            </a:r>
          </a:p>
          <a:p>
            <a:pPr marL="0" marR="0" lvl="0" indent="0" algn="l" rtl="0">
              <a:lnSpc>
                <a:spcPct val="100000"/>
              </a:lnSpc>
              <a:spcBef>
                <a:spcPts val="589"/>
              </a:spcBef>
              <a:spcAft>
                <a:spcPts val="0"/>
              </a:spcAft>
              <a:buClr>
                <a:srgbClr val="231F20"/>
              </a:buClr>
              <a:buSzPct val="25000"/>
              <a:buFont typeface="Arial"/>
              <a:buNone/>
            </a:pP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589"/>
              </a:spcBef>
              <a:spcAft>
                <a:spcPts val="0"/>
              </a:spcAft>
              <a:buClr>
                <a:srgbClr val="231F20"/>
              </a:buClr>
              <a:buSzPct val="100000"/>
              <a:buFont typeface="Arial"/>
              <a:buChar char="•"/>
            </a:pPr>
            <a:r>
              <a:rPr lang="en-US" sz="2000">
                <a:solidFill>
                  <a:schemeClr val="dk1"/>
                </a:solidFill>
              </a:rPr>
              <a:t>the range of information you should include on a CV</a:t>
            </a:r>
          </a:p>
          <a:p>
            <a:pPr marL="342900" marR="0" lvl="0" indent="-342900" algn="l" rtl="0">
              <a:lnSpc>
                <a:spcPct val="100000"/>
              </a:lnSpc>
              <a:spcBef>
                <a:spcPts val="589"/>
              </a:spcBef>
              <a:spcAft>
                <a:spcPts val="0"/>
              </a:spcAft>
              <a:buClr>
                <a:schemeClr val="dk1"/>
              </a:buClr>
              <a:buSzPct val="100000"/>
              <a:buFont typeface="Arial"/>
              <a:buChar char="•"/>
            </a:pPr>
            <a:r>
              <a:rPr lang="en-US" sz="2000">
                <a:solidFill>
                  <a:schemeClr val="dk1"/>
                </a:solidFill>
              </a:rPr>
              <a:t>some options for structuring a CV</a:t>
            </a:r>
          </a:p>
          <a:p>
            <a:pPr marL="342900" marR="0" lvl="0" indent="-342900" algn="l" rtl="0">
              <a:lnSpc>
                <a:spcPct val="100000"/>
              </a:lnSpc>
              <a:spcBef>
                <a:spcPts val="589"/>
              </a:spcBef>
              <a:spcAft>
                <a:spcPts val="0"/>
              </a:spcAft>
              <a:buClr>
                <a:srgbClr val="231F20"/>
              </a:buClr>
              <a:buSzPct val="100000"/>
              <a:buFont typeface="Arial"/>
              <a:buChar char="•"/>
            </a:pPr>
            <a:r>
              <a:rPr lang="en-US" sz="2000">
                <a:solidFill>
                  <a:schemeClr val="dk1"/>
                </a:solidFill>
              </a:rPr>
              <a:t>strategies for</a:t>
            </a:r>
            <a:r>
              <a:rPr lang="en-US" sz="2000" b="0" i="0" u="none" strike="noStrike" cap="none">
                <a:solidFill>
                  <a:schemeClr val="dk1"/>
                </a:solidFill>
                <a:latin typeface="Arial"/>
                <a:ea typeface="Arial"/>
                <a:cs typeface="Arial"/>
                <a:sym typeface="Arial"/>
              </a:rPr>
              <a:t> mak</a:t>
            </a:r>
            <a:r>
              <a:rPr lang="en-US" sz="2000">
                <a:solidFill>
                  <a:schemeClr val="dk1"/>
                </a:solidFill>
              </a:rPr>
              <a:t>ing your CV</a:t>
            </a:r>
            <a:r>
              <a:rPr lang="en-US" sz="2000" b="0" i="0" u="none" strike="noStrike" cap="none">
                <a:solidFill>
                  <a:schemeClr val="dk1"/>
                </a:solidFill>
                <a:latin typeface="Arial"/>
                <a:ea typeface="Arial"/>
                <a:cs typeface="Arial"/>
                <a:sym typeface="Arial"/>
              </a:rPr>
              <a:t> </a:t>
            </a:r>
            <a:r>
              <a:rPr lang="en-US" sz="2000">
                <a:solidFill>
                  <a:schemeClr val="dk1"/>
                </a:solidFill>
              </a:rPr>
              <a:t>effective</a:t>
            </a:r>
            <a:r>
              <a:rPr lang="en-US" sz="2000" b="0" i="0" u="none" strike="noStrike" cap="none">
                <a:solidFill>
                  <a:schemeClr val="dk1"/>
                </a:solidFill>
                <a:latin typeface="Arial"/>
                <a:ea typeface="Arial"/>
                <a:cs typeface="Arial"/>
                <a:sym typeface="Arial"/>
              </a:rPr>
              <a:t> </a:t>
            </a:r>
          </a:p>
          <a:p>
            <a:pPr marL="342900" marR="0" lvl="0" indent="-342900" algn="l" rtl="0">
              <a:lnSpc>
                <a:spcPct val="100000"/>
              </a:lnSpc>
              <a:spcBef>
                <a:spcPts val="589"/>
              </a:spcBef>
              <a:spcAft>
                <a:spcPts val="0"/>
              </a:spcAft>
              <a:buClr>
                <a:srgbClr val="231F20"/>
              </a:buClr>
              <a:buSzPct val="100000"/>
              <a:buFont typeface="Arial"/>
              <a:buChar char="•"/>
            </a:pPr>
            <a:r>
              <a:rPr lang="en-US" sz="2000" b="0" i="0" u="none" strike="noStrike" cap="none">
                <a:solidFill>
                  <a:schemeClr val="dk1"/>
                </a:solidFill>
                <a:latin typeface="Arial"/>
                <a:ea typeface="Arial"/>
                <a:cs typeface="Arial"/>
                <a:sym typeface="Arial"/>
              </a:rPr>
              <a:t>the support available from Careers &amp; Employability</a:t>
            </a:r>
          </a:p>
          <a:p>
            <a:pPr marL="0" marR="0" lvl="0" indent="0" algn="l" rtl="0">
              <a:lnSpc>
                <a:spcPct val="100000"/>
              </a:lnSpc>
              <a:spcBef>
                <a:spcPts val="589"/>
              </a:spcBef>
              <a:spcAft>
                <a:spcPts val="0"/>
              </a:spcAft>
              <a:buClr>
                <a:srgbClr val="231F20"/>
              </a:buClr>
              <a:buSzPct val="25000"/>
              <a:buFont typeface="Arial"/>
              <a:buNone/>
            </a:pPr>
            <a:endParaRPr sz="4000" b="0" i="0" u="none" strike="noStrike" cap="none">
              <a:solidFill>
                <a:schemeClr val="dk1"/>
              </a:solidFill>
              <a:latin typeface="Arial"/>
              <a:ea typeface="Arial"/>
              <a:cs typeface="Arial"/>
              <a:sym typeface="Arial"/>
            </a:endParaRPr>
          </a:p>
        </p:txBody>
      </p:sp>
      <p:sp>
        <p:nvSpPr>
          <p:cNvPr id="170" name="Shape 1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753"/>
    </mc:Choice>
    <mc:Fallback xmlns="">
      <p:transition spd="slow" advTm="45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20</a:t>
            </a:fld>
            <a:endParaRPr lang="en-US" sz="1400" b="0" i="0" u="none" strike="noStrike" cap="none">
              <a:solidFill>
                <a:srgbClr val="444448"/>
              </a:solidFill>
              <a:latin typeface="Arial"/>
              <a:ea typeface="Arial"/>
              <a:cs typeface="Arial"/>
              <a:sym typeface="Arial"/>
            </a:endParaRPr>
          </a:p>
        </p:txBody>
      </p:sp>
      <p:sp>
        <p:nvSpPr>
          <p:cNvPr id="336" name="Shape 336"/>
          <p:cNvSpPr txBox="1">
            <a:spLocks noGrp="1"/>
          </p:cNvSpPr>
          <p:nvPr>
            <p:ph type="title"/>
          </p:nvPr>
        </p:nvSpPr>
        <p:spPr>
          <a:xfrm>
            <a:off x="457200" y="1358537"/>
            <a:ext cx="8229600" cy="106244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Arial"/>
                <a:ea typeface="Arial"/>
                <a:cs typeface="Arial"/>
                <a:sym typeface="Arial"/>
              </a:rPr>
              <a:t>An example: BSc Health and Social Care</a:t>
            </a:r>
          </a:p>
        </p:txBody>
      </p:sp>
      <p:sp>
        <p:nvSpPr>
          <p:cNvPr id="337" name="Shape 337"/>
          <p:cNvSpPr txBox="1">
            <a:spLocks noGrp="1"/>
          </p:cNvSpPr>
          <p:nvPr>
            <p:ph type="body" idx="1"/>
          </p:nvPr>
        </p:nvSpPr>
        <p:spPr>
          <a:xfrm>
            <a:off x="457199" y="2420983"/>
            <a:ext cx="8229600" cy="356295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This description includes some knowledge based as well as skills based bullet points:</a:t>
            </a:r>
          </a:p>
          <a:p>
            <a:pPr marL="0" marR="0" lvl="0" indent="0" algn="l" rtl="0">
              <a:lnSpc>
                <a:spcPct val="100000"/>
              </a:lnSpc>
              <a:spcBef>
                <a:spcPts val="0"/>
              </a:spcBef>
              <a:spcAft>
                <a:spcPts val="0"/>
              </a:spcAft>
              <a:buClr>
                <a:schemeClr val="dk1"/>
              </a:buClr>
              <a:buSzPct val="25000"/>
              <a:buFont typeface="Arial"/>
              <a:buNone/>
            </a:pPr>
            <a:endParaRPr sz="2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Developed knowledge of current legislation related to the social care sector and its implications for practice.</a:t>
            </a:r>
          </a:p>
          <a:p>
            <a:pPr marL="342900" marR="0" lvl="0" indent="-342900" algn="l" rtl="0">
              <a:lnSpc>
                <a:spcPct val="100000"/>
              </a:lnSpc>
              <a:spcBef>
                <a:spcPts val="400"/>
              </a:spcBef>
              <a:spcAft>
                <a:spcPts val="0"/>
              </a:spcAft>
              <a:buClr>
                <a:schemeClr val="dk1"/>
              </a:buClr>
              <a:buSzPct val="25000"/>
              <a:buFont typeface="Arial"/>
              <a:buNone/>
            </a:pPr>
            <a:endParaRPr sz="200" b="0" i="0" u="none" strike="noStrike" cap="none">
              <a:solidFill>
                <a:schemeClr val="dk1"/>
              </a:solidFill>
              <a:latin typeface="Arial"/>
              <a:ea typeface="Arial"/>
              <a:cs typeface="Arial"/>
              <a:sym typeface="Arial"/>
            </a:endParaRP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Explored issues around the protection of vulnerable adults and children, including identification of signs of abuse and neglect.</a:t>
            </a:r>
          </a:p>
          <a:p>
            <a:pPr marL="342900" marR="0" lvl="0" indent="-342900" algn="l" rtl="0">
              <a:lnSpc>
                <a:spcPct val="100000"/>
              </a:lnSpc>
              <a:spcBef>
                <a:spcPts val="400"/>
              </a:spcBef>
              <a:spcAft>
                <a:spcPts val="0"/>
              </a:spcAft>
              <a:buClr>
                <a:schemeClr val="dk1"/>
              </a:buClr>
              <a:buSzPct val="25000"/>
              <a:buFont typeface="Arial"/>
              <a:buNone/>
            </a:pPr>
            <a:endParaRPr sz="200" b="0" i="0" u="none" strike="noStrike" cap="none">
              <a:solidFill>
                <a:schemeClr val="dk1"/>
              </a:solidFill>
              <a:latin typeface="Arial"/>
              <a:ea typeface="Arial"/>
              <a:cs typeface="Arial"/>
              <a:sym typeface="Arial"/>
            </a:endParaRP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Gained awareness of the basis of partnership working and the need to engage clients in their own development.</a:t>
            </a:r>
          </a:p>
          <a:p>
            <a:pPr marL="342900" marR="0" lvl="0" indent="-342900" algn="l" rtl="0">
              <a:lnSpc>
                <a:spcPct val="100000"/>
              </a:lnSpc>
              <a:spcBef>
                <a:spcPts val="400"/>
              </a:spcBef>
              <a:spcAft>
                <a:spcPts val="0"/>
              </a:spcAft>
              <a:buClr>
                <a:schemeClr val="dk1"/>
              </a:buClr>
              <a:buSzPct val="25000"/>
              <a:buFont typeface="Arial"/>
              <a:buNone/>
            </a:pPr>
            <a:endParaRPr sz="200" b="0" i="0" u="none" strike="noStrike" cap="none">
              <a:solidFill>
                <a:schemeClr val="dk1"/>
              </a:solidFill>
              <a:latin typeface="Arial"/>
              <a:ea typeface="Arial"/>
              <a:cs typeface="Arial"/>
              <a:sym typeface="Arial"/>
            </a:endParaRP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Enhanced written skills through regular report writing.</a:t>
            </a:r>
          </a:p>
          <a:p>
            <a:pPr marL="342900" marR="0" lvl="0" indent="-342900" algn="l" rtl="0">
              <a:lnSpc>
                <a:spcPct val="100000"/>
              </a:lnSpc>
              <a:spcBef>
                <a:spcPts val="400"/>
              </a:spcBef>
              <a:spcAft>
                <a:spcPts val="0"/>
              </a:spcAft>
              <a:buClr>
                <a:schemeClr val="dk1"/>
              </a:buClr>
              <a:buSzPct val="25000"/>
              <a:buFont typeface="Arial"/>
              <a:buNone/>
            </a:pPr>
            <a:endParaRPr sz="200" b="0" i="0" u="none" strike="noStrike" cap="none">
              <a:solidFill>
                <a:schemeClr val="dk1"/>
              </a:solidFill>
              <a:latin typeface="Arial"/>
              <a:ea typeface="Arial"/>
              <a:cs typeface="Arial"/>
              <a:sym typeface="Arial"/>
            </a:endParaRP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Confident in presenting and discussing information within a group.</a:t>
            </a: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338" name="Shape 3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681"/>
    </mc:Choice>
    <mc:Fallback xmlns="">
      <p:transition spd="slow" advTm="2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lgn="l" rtl="0">
              <a:lnSpc>
                <a:spcPct val="115000"/>
              </a:lnSpc>
              <a:spcBef>
                <a:spcPts val="0"/>
              </a:spcBef>
              <a:buNone/>
            </a:pPr>
            <a:endParaRPr sz="2800">
              <a:solidFill>
                <a:srgbClr val="231F20"/>
              </a:solidFill>
            </a:endParaRPr>
          </a:p>
          <a:p>
            <a:pPr lvl="0" algn="l" rtl="0">
              <a:lnSpc>
                <a:spcPct val="115000"/>
              </a:lnSpc>
              <a:spcBef>
                <a:spcPts val="0"/>
              </a:spcBef>
              <a:buNone/>
            </a:pPr>
            <a:r>
              <a:rPr lang="en-US" sz="2800">
                <a:solidFill>
                  <a:srgbClr val="231F20"/>
                </a:solidFill>
              </a:rPr>
              <a:t>An example: BA Accounting and Finance</a:t>
            </a:r>
          </a:p>
          <a:p>
            <a:pPr lvl="0">
              <a:spcBef>
                <a:spcPts val="0"/>
              </a:spcBef>
              <a:buNone/>
            </a:pPr>
            <a:endParaRPr/>
          </a:p>
        </p:txBody>
      </p:sp>
      <p:sp>
        <p:nvSpPr>
          <p:cNvPr id="345" name="Shape 345"/>
          <p:cNvSpPr txBox="1">
            <a:spLocks noGrp="1"/>
          </p:cNvSpPr>
          <p:nvPr>
            <p:ph type="body" idx="1"/>
          </p:nvPr>
        </p:nvSpPr>
        <p:spPr>
          <a:xfrm>
            <a:off x="457200" y="2246575"/>
            <a:ext cx="8229600" cy="3879600"/>
          </a:xfrm>
          <a:prstGeom prst="rect">
            <a:avLst/>
          </a:prstGeom>
        </p:spPr>
        <p:txBody>
          <a:bodyPr lIns="91425" tIns="91425" rIns="91425" bIns="91425" anchor="t" anchorCtr="0">
            <a:noAutofit/>
          </a:bodyPr>
          <a:lstStyle/>
          <a:p>
            <a:pPr marL="0" lvl="0" indent="0" rtl="0">
              <a:lnSpc>
                <a:spcPct val="115000"/>
              </a:lnSpc>
              <a:spcBef>
                <a:spcPts val="0"/>
              </a:spcBef>
              <a:buNone/>
            </a:pPr>
            <a:r>
              <a:rPr lang="en-US" sz="2000">
                <a:solidFill>
                  <a:srgbClr val="231F20"/>
                </a:solidFill>
              </a:rPr>
              <a:t>This description includes some knowledge based as well as skills based bullet points:</a:t>
            </a:r>
          </a:p>
          <a:p>
            <a:pPr marL="0" lvl="0" indent="0" rtl="0">
              <a:lnSpc>
                <a:spcPct val="115000"/>
              </a:lnSpc>
              <a:spcBef>
                <a:spcPts val="0"/>
              </a:spcBef>
              <a:buNone/>
            </a:pPr>
            <a:r>
              <a:rPr lang="en-US" sz="2000">
                <a:solidFill>
                  <a:srgbClr val="231F20"/>
                </a:solidFill>
              </a:rPr>
              <a:t>•Developed knowledge of financial reporting, taxation, management accountancy and audit.</a:t>
            </a:r>
          </a:p>
          <a:p>
            <a:pPr marL="0" lvl="0" indent="0" rtl="0">
              <a:lnSpc>
                <a:spcPct val="115000"/>
              </a:lnSpc>
              <a:spcBef>
                <a:spcPts val="0"/>
              </a:spcBef>
              <a:buNone/>
            </a:pPr>
            <a:r>
              <a:rPr lang="en-US" sz="2000">
                <a:solidFill>
                  <a:srgbClr val="231F20"/>
                </a:solidFill>
              </a:rPr>
              <a:t>•Explored current issues in Accounting and Finance.</a:t>
            </a:r>
          </a:p>
          <a:p>
            <a:pPr marL="0" lvl="0" indent="0" rtl="0">
              <a:lnSpc>
                <a:spcPct val="115000"/>
              </a:lnSpc>
              <a:spcBef>
                <a:spcPts val="0"/>
              </a:spcBef>
              <a:buNone/>
            </a:pPr>
            <a:r>
              <a:rPr lang="en-US" sz="2000">
                <a:solidFill>
                  <a:srgbClr val="231F20"/>
                </a:solidFill>
              </a:rPr>
              <a:t>•</a:t>
            </a:r>
            <a:r>
              <a:rPr lang="en-US" sz="2000"/>
              <a:t>Secured a high level of professional exemptions from the accounting bodies ACCA, ICAEW, CIPFA, AIA and IFA.</a:t>
            </a:r>
          </a:p>
          <a:p>
            <a:pPr marL="0" lvl="0" indent="0" rtl="0">
              <a:lnSpc>
                <a:spcPct val="115000"/>
              </a:lnSpc>
              <a:spcBef>
                <a:spcPts val="0"/>
              </a:spcBef>
              <a:buNone/>
            </a:pPr>
            <a:r>
              <a:rPr lang="en-US" sz="2000">
                <a:solidFill>
                  <a:srgbClr val="231F20"/>
                </a:solidFill>
              </a:rPr>
              <a:t>•Gained </a:t>
            </a:r>
            <a:r>
              <a:rPr lang="en-US" sz="2000"/>
              <a:t>practical skills in business and accounting software such as Microsoft Excel, Sage and Oracle</a:t>
            </a:r>
            <a:r>
              <a:rPr lang="en-US" sz="2000">
                <a:solidFill>
                  <a:srgbClr val="231F20"/>
                </a:solidFill>
              </a:rPr>
              <a:t>.</a:t>
            </a:r>
          </a:p>
          <a:p>
            <a:pPr marL="0" lvl="0" indent="0" rtl="0">
              <a:lnSpc>
                <a:spcPct val="115000"/>
              </a:lnSpc>
              <a:spcBef>
                <a:spcPts val="0"/>
              </a:spcBef>
              <a:buNone/>
            </a:pPr>
            <a:r>
              <a:rPr lang="en-US" sz="2000">
                <a:solidFill>
                  <a:srgbClr val="231F20"/>
                </a:solidFill>
              </a:rPr>
              <a:t>•Enhanced </a:t>
            </a:r>
            <a:r>
              <a:rPr lang="en-US" sz="2000"/>
              <a:t>written communication, data analysis and independent research skills</a:t>
            </a:r>
            <a:r>
              <a:rPr lang="en-US" sz="2000">
                <a:solidFill>
                  <a:srgbClr val="231F20"/>
                </a:solidFill>
              </a:rPr>
              <a:t>.</a:t>
            </a:r>
          </a:p>
          <a:p>
            <a:pPr lvl="0">
              <a:spcBef>
                <a:spcPts val="0"/>
              </a:spcBef>
              <a:buNone/>
            </a:pPr>
            <a:endParaRPr/>
          </a:p>
        </p:txBody>
      </p:sp>
      <p:sp>
        <p:nvSpPr>
          <p:cNvPr id="346" name="Shape 346"/>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888888"/>
              </a:buClr>
              <a:buSzPct val="25000"/>
              <a:buFont typeface="Calibri"/>
              <a:buNone/>
            </a:pPr>
            <a:fld id="{00000000-1234-1234-1234-123412341234}" type="slidenum">
              <a:rPr lang="en-US"/>
              <a:t>21</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76"/>
    </mc:Choice>
    <mc:Fallback xmlns="">
      <p:transition spd="slow" advTm="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22</a:t>
            </a:fld>
            <a:endParaRPr lang="en-US" sz="1400" b="0" i="0" u="none" strike="noStrike" cap="none">
              <a:solidFill>
                <a:srgbClr val="444448"/>
              </a:solidFill>
              <a:latin typeface="Arial"/>
              <a:ea typeface="Arial"/>
              <a:cs typeface="Arial"/>
              <a:sym typeface="Arial"/>
            </a:endParaRPr>
          </a:p>
        </p:txBody>
      </p:sp>
      <p:sp>
        <p:nvSpPr>
          <p:cNvPr id="353" name="Shape 353"/>
          <p:cNvSpPr txBox="1">
            <a:spLocks noGrp="1"/>
          </p:cNvSpPr>
          <p:nvPr>
            <p:ph type="title"/>
          </p:nvPr>
        </p:nvSpPr>
        <p:spPr>
          <a:xfrm>
            <a:off x="457200" y="1119349"/>
            <a:ext cx="8229600" cy="9291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Arial"/>
                <a:ea typeface="Arial"/>
                <a:cs typeface="Arial"/>
                <a:sym typeface="Arial"/>
              </a:rPr>
              <a:t>What about work experience</a:t>
            </a:r>
          </a:p>
        </p:txBody>
      </p:sp>
      <p:sp>
        <p:nvSpPr>
          <p:cNvPr id="354" name="Shape 354"/>
          <p:cNvSpPr txBox="1">
            <a:spLocks noGrp="1"/>
          </p:cNvSpPr>
          <p:nvPr>
            <p:ph type="body" idx="1"/>
          </p:nvPr>
        </p:nvSpPr>
        <p:spPr>
          <a:xfrm>
            <a:off x="457200" y="2048450"/>
            <a:ext cx="8229600" cy="3935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Again, important to consider the relevance of each job when deciding what to say.</a:t>
            </a:r>
          </a:p>
          <a:p>
            <a:pPr marL="0" marR="0" lvl="0" indent="0" algn="l" rtl="0">
              <a:lnSpc>
                <a:spcPct val="100000"/>
              </a:lnSpc>
              <a:spcBef>
                <a:spcPts val="40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If the jobs you have done in the past are similar to the one you are applying for, it may be appropriate to include details of tasks. Otherwise concentrate on the skills you have developed.</a:t>
            </a:r>
          </a:p>
          <a:p>
            <a:pPr marL="0" marR="0" lvl="0" indent="0" algn="l" rtl="0">
              <a:lnSpc>
                <a:spcPct val="100000"/>
              </a:lnSpc>
              <a:spcBef>
                <a:spcPts val="40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Focus on the most recent and most relevant roles.</a:t>
            </a:r>
          </a:p>
          <a:p>
            <a:pPr marL="0" marR="0" lvl="0" indent="0" algn="l" rtl="0">
              <a:lnSpc>
                <a:spcPct val="100000"/>
              </a:lnSpc>
              <a:spcBef>
                <a:spcPts val="40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If appropriate you can split your work experience into “relevant experience” and “additional experience”.</a:t>
            </a:r>
          </a:p>
          <a:p>
            <a:pPr marL="0" marR="0" lvl="0" indent="0" algn="l" rtl="0">
              <a:lnSpc>
                <a:spcPct val="100000"/>
              </a:lnSpc>
              <a:spcBef>
                <a:spcPts val="400"/>
              </a:spcBef>
              <a:spcAft>
                <a:spcPts val="0"/>
              </a:spcAft>
              <a:buClr>
                <a:schemeClr val="dk1"/>
              </a:buClr>
              <a:buSzPct val="25000"/>
              <a:buFont typeface="Arial"/>
              <a:buNone/>
            </a:pPr>
            <a:endParaRPr sz="800">
              <a:solidFill>
                <a:schemeClr val="dk1"/>
              </a:solidFill>
            </a:endParaRPr>
          </a:p>
          <a:p>
            <a:pPr marL="0" lvl="0" indent="0" rtl="0">
              <a:spcBef>
                <a:spcPts val="440"/>
              </a:spcBef>
              <a:buNone/>
            </a:pPr>
            <a:r>
              <a:rPr lang="en-US" sz="2000">
                <a:solidFill>
                  <a:schemeClr val="dk1"/>
                </a:solidFill>
              </a:rPr>
              <a:t>If you have had several similar jobs, you can group these together to avoid repetition of duties.</a:t>
            </a:r>
          </a:p>
          <a:p>
            <a:pPr marL="0" marR="0" lvl="0" indent="0" algn="l" rtl="0">
              <a:lnSpc>
                <a:spcPct val="100000"/>
              </a:lnSpc>
              <a:spcBef>
                <a:spcPts val="400"/>
              </a:spcBef>
              <a:spcAft>
                <a:spcPts val="0"/>
              </a:spcAft>
              <a:buClr>
                <a:schemeClr val="dk1"/>
              </a:buClr>
              <a:buSzPct val="25000"/>
              <a:buFont typeface="Arial"/>
              <a:buNone/>
            </a:pPr>
            <a:endParaRPr sz="2000">
              <a:solidFill>
                <a:schemeClr val="dk1"/>
              </a:solidFil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355" name="Shape 3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199"/>
    </mc:Choice>
    <mc:Fallback xmlns="">
      <p:transition spd="slow" advTm="7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23</a:t>
            </a:fld>
            <a:endParaRPr lang="en-US" sz="1400" b="0" i="0" u="none" strike="noStrike" cap="none">
              <a:solidFill>
                <a:srgbClr val="444448"/>
              </a:solidFill>
              <a:latin typeface="Arial"/>
              <a:ea typeface="Arial"/>
              <a:cs typeface="Arial"/>
              <a:sym typeface="Arial"/>
            </a:endParaRPr>
          </a:p>
        </p:txBody>
      </p:sp>
      <p:sp>
        <p:nvSpPr>
          <p:cNvPr id="362" name="Shape 362"/>
          <p:cNvSpPr txBox="1">
            <a:spLocks noGrp="1"/>
          </p:cNvSpPr>
          <p:nvPr>
            <p:ph type="title"/>
          </p:nvPr>
        </p:nvSpPr>
        <p:spPr>
          <a:xfrm>
            <a:off x="457200" y="1203424"/>
            <a:ext cx="8229600" cy="953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400" b="0" i="0" u="none" strike="noStrike" cap="none">
                <a:solidFill>
                  <a:schemeClr val="dk1"/>
                </a:solidFill>
                <a:latin typeface="Arial"/>
                <a:ea typeface="Arial"/>
                <a:cs typeface="Arial"/>
                <a:sym typeface="Arial"/>
              </a:rPr>
              <a:t>Example: describing a retail role on a chronological CV</a:t>
            </a:r>
          </a:p>
        </p:txBody>
      </p:sp>
      <p:sp>
        <p:nvSpPr>
          <p:cNvPr id="363" name="Shape 363"/>
          <p:cNvSpPr txBox="1">
            <a:spLocks noGrp="1"/>
          </p:cNvSpPr>
          <p:nvPr>
            <p:ph type="body" idx="1"/>
          </p:nvPr>
        </p:nvSpPr>
        <p:spPr>
          <a:xfrm>
            <a:off x="457200" y="2198400"/>
            <a:ext cx="8229600" cy="3785400"/>
          </a:xfrm>
          <a:prstGeom prst="rect">
            <a:avLst/>
          </a:prstGeom>
          <a:noFill/>
          <a:ln>
            <a:noFill/>
          </a:ln>
        </p:spPr>
        <p:txBody>
          <a:bodyPr lIns="91425" tIns="91425" rIns="91425" bIns="91425" anchor="t" anchorCtr="0">
            <a:noAutofit/>
          </a:bodyPr>
          <a:lstStyle/>
          <a:p>
            <a:pPr marL="342900" marR="0" lvl="0" indent="-342900" algn="l" rtl="0">
              <a:lnSpc>
                <a:spcPct val="8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September 2016 – present</a:t>
            </a:r>
          </a:p>
          <a:p>
            <a:pPr marL="342900" marR="0" lvl="0" indent="-342900" algn="l" rtl="0">
              <a:lnSpc>
                <a:spcPct val="80000"/>
              </a:lnSpc>
              <a:spcBef>
                <a:spcPts val="0"/>
              </a:spcBef>
              <a:spcAft>
                <a:spcPts val="0"/>
              </a:spcAft>
              <a:buClr>
                <a:schemeClr val="dk1"/>
              </a:buClr>
              <a:buSzPct val="25000"/>
              <a:buFont typeface="Arial"/>
              <a:buNone/>
            </a:pPr>
            <a:endParaRPr sz="200" b="0" i="0" u="none" strike="noStrike" cap="none">
              <a:solidFill>
                <a:schemeClr val="dk1"/>
              </a:solidFill>
              <a:latin typeface="Arial"/>
              <a:ea typeface="Arial"/>
              <a:cs typeface="Arial"/>
              <a:sym typeface="Arial"/>
            </a:endParaRPr>
          </a:p>
          <a:p>
            <a:pPr marL="342900" marR="0" lvl="0" indent="-342900" algn="l" rtl="0">
              <a:lnSpc>
                <a:spcPct val="80000"/>
              </a:lnSpc>
              <a:spcBef>
                <a:spcPts val="480"/>
              </a:spcBef>
              <a:spcAft>
                <a:spcPts val="0"/>
              </a:spcAft>
              <a:buClr>
                <a:schemeClr val="dk1"/>
              </a:buClr>
              <a:buSzPct val="25000"/>
              <a:buFont typeface="Arial"/>
              <a:buNone/>
            </a:pPr>
            <a:r>
              <a:rPr lang="en-US" sz="2000" b="1" i="0" u="none" strike="noStrike" cap="none">
                <a:solidFill>
                  <a:schemeClr val="dk1"/>
                </a:solidFill>
                <a:latin typeface="Arial"/>
                <a:ea typeface="Arial"/>
                <a:cs typeface="Arial"/>
                <a:sym typeface="Arial"/>
              </a:rPr>
              <a:t>Sales consultant</a:t>
            </a:r>
            <a:r>
              <a:rPr lang="en-US" sz="2000" b="0" i="0" u="none" strike="noStrike" cap="none">
                <a:solidFill>
                  <a:schemeClr val="dk1"/>
                </a:solidFill>
                <a:latin typeface="Arial"/>
                <a:ea typeface="Arial"/>
                <a:cs typeface="Arial"/>
                <a:sym typeface="Arial"/>
              </a:rPr>
              <a:t> (part-time) – Marks &amp; Spencer</a:t>
            </a:r>
          </a:p>
          <a:p>
            <a:pPr marL="342900" marR="0" lvl="0" indent="-342900" algn="l" rtl="0">
              <a:lnSpc>
                <a:spcPct val="80000"/>
              </a:lnSpc>
              <a:spcBef>
                <a:spcPts val="48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Providing excellent customer service, dealing effectively with enquiries and complaints. </a:t>
            </a:r>
          </a:p>
          <a:p>
            <a:pPr marL="0" marR="0" lvl="0" indent="0" algn="l" rtl="0">
              <a:lnSpc>
                <a:spcPct val="80000"/>
              </a:lnSpc>
              <a:spcBef>
                <a:spcPts val="480"/>
              </a:spcBef>
              <a:spcAft>
                <a:spcPts val="0"/>
              </a:spcAft>
              <a:buClr>
                <a:schemeClr val="dk1"/>
              </a:buClr>
              <a:buSzPct val="25000"/>
              <a:buFont typeface="Arial"/>
              <a:buNone/>
            </a:pPr>
            <a:endParaRPr sz="200" b="0" i="0" u="none" strike="noStrike" cap="none">
              <a:solidFill>
                <a:schemeClr val="dk1"/>
              </a:solidFill>
              <a:latin typeface="Arial"/>
              <a:ea typeface="Arial"/>
              <a:cs typeface="Arial"/>
              <a:sym typeface="Arial"/>
            </a:endParaRPr>
          </a:p>
          <a:p>
            <a:pPr marL="342900" marR="0" lvl="0" indent="-342900" algn="l" rtl="0">
              <a:lnSpc>
                <a:spcPct val="80000"/>
              </a:lnSpc>
              <a:spcBef>
                <a:spcPts val="48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Working flexibly across departments in response to business needs.</a:t>
            </a:r>
          </a:p>
          <a:p>
            <a:pPr marL="0" marR="0" lvl="0" indent="0" algn="l" rtl="0">
              <a:lnSpc>
                <a:spcPct val="80000"/>
              </a:lnSpc>
              <a:spcBef>
                <a:spcPts val="480"/>
              </a:spcBef>
              <a:spcAft>
                <a:spcPts val="0"/>
              </a:spcAft>
              <a:buClr>
                <a:schemeClr val="dk1"/>
              </a:buClr>
              <a:buSzPct val="25000"/>
              <a:buFont typeface="Arial"/>
              <a:buNone/>
            </a:pPr>
            <a:endParaRPr sz="200" b="0" i="0" u="none" strike="noStrike" cap="none">
              <a:solidFill>
                <a:schemeClr val="dk1"/>
              </a:solidFill>
              <a:latin typeface="Arial"/>
              <a:ea typeface="Arial"/>
              <a:cs typeface="Arial"/>
              <a:sym typeface="Arial"/>
            </a:endParaRPr>
          </a:p>
          <a:p>
            <a:pPr marL="342900" marR="0" lvl="0" indent="-342900" algn="l" rtl="0">
              <a:lnSpc>
                <a:spcPct val="80000"/>
              </a:lnSpc>
              <a:spcBef>
                <a:spcPts val="48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Responding positively during peak sales periods, contributing to team goals.</a:t>
            </a:r>
          </a:p>
          <a:p>
            <a:pPr marL="342900" marR="0" lvl="0" indent="-342900" algn="l" rtl="0">
              <a:lnSpc>
                <a:spcPct val="80000"/>
              </a:lnSpc>
              <a:spcBef>
                <a:spcPts val="480"/>
              </a:spcBef>
              <a:spcAft>
                <a:spcPts val="0"/>
              </a:spcAft>
              <a:buClr>
                <a:schemeClr val="dk1"/>
              </a:buClr>
              <a:buSzPct val="100000"/>
              <a:buFont typeface="Arial"/>
              <a:buNone/>
            </a:pPr>
            <a:endParaRPr sz="200" b="0" i="0" u="none" strike="noStrike" cap="none">
              <a:solidFill>
                <a:schemeClr val="dk1"/>
              </a:solidFill>
              <a:latin typeface="Arial"/>
              <a:ea typeface="Arial"/>
              <a:cs typeface="Arial"/>
              <a:sym typeface="Arial"/>
            </a:endParaRPr>
          </a:p>
          <a:p>
            <a:pPr marL="342900" marR="0" lvl="0" indent="-342900" algn="l" rtl="0">
              <a:lnSpc>
                <a:spcPct val="80000"/>
              </a:lnSpc>
              <a:spcBef>
                <a:spcPts val="48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Consistently exceeding sales targets through active promotion of goods and services.</a:t>
            </a:r>
          </a:p>
          <a:p>
            <a:pPr marL="342900" marR="0" lvl="0" indent="-342900" algn="l" rtl="0">
              <a:lnSpc>
                <a:spcPct val="80000"/>
              </a:lnSpc>
              <a:spcBef>
                <a:spcPts val="480"/>
              </a:spcBef>
              <a:spcAft>
                <a:spcPts val="0"/>
              </a:spcAft>
              <a:buClr>
                <a:schemeClr val="dk1"/>
              </a:buClr>
              <a:buSzPct val="100000"/>
              <a:buFont typeface="Arial"/>
              <a:buNone/>
            </a:pPr>
            <a:endParaRPr sz="200" b="0" i="0" u="none" strike="noStrike" cap="none">
              <a:solidFill>
                <a:schemeClr val="dk1"/>
              </a:solidFill>
              <a:latin typeface="Arial"/>
              <a:ea typeface="Arial"/>
              <a:cs typeface="Arial"/>
              <a:sym typeface="Arial"/>
            </a:endParaRPr>
          </a:p>
          <a:p>
            <a:pPr marL="342900" marR="0" lvl="0" indent="-342900" algn="l" rtl="0">
              <a:lnSpc>
                <a:spcPct val="80000"/>
              </a:lnSpc>
              <a:spcBef>
                <a:spcPts val="48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Achieved company award for success in customer care training programme.</a:t>
            </a: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364" name="Shape 3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74"/>
    </mc:Choice>
    <mc:Fallback xmlns="">
      <p:transition spd="slow" advTm="8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24</a:t>
            </a:fld>
            <a:endParaRPr lang="en-US" sz="1400" b="0" i="0" u="none" strike="noStrike" cap="none">
              <a:solidFill>
                <a:srgbClr val="444448"/>
              </a:solidFill>
              <a:latin typeface="Arial"/>
              <a:ea typeface="Arial"/>
              <a:cs typeface="Arial"/>
              <a:sym typeface="Arial"/>
            </a:endParaRPr>
          </a:p>
        </p:txBody>
      </p:sp>
      <p:sp>
        <p:nvSpPr>
          <p:cNvPr id="371" name="Shape 371"/>
          <p:cNvSpPr txBox="1">
            <a:spLocks noGrp="1"/>
          </p:cNvSpPr>
          <p:nvPr>
            <p:ph type="title"/>
          </p:nvPr>
        </p:nvSpPr>
        <p:spPr>
          <a:xfrm>
            <a:off x="457200" y="1203424"/>
            <a:ext cx="8229600" cy="953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a:solidFill>
                  <a:schemeClr val="dk1"/>
                </a:solidFill>
              </a:rPr>
              <a:t>Interests and achievements</a:t>
            </a:r>
          </a:p>
        </p:txBody>
      </p:sp>
      <p:sp>
        <p:nvSpPr>
          <p:cNvPr id="372" name="Shape 372"/>
          <p:cNvSpPr txBox="1">
            <a:spLocks noGrp="1"/>
          </p:cNvSpPr>
          <p:nvPr>
            <p:ph type="body" idx="1"/>
          </p:nvPr>
        </p:nvSpPr>
        <p:spPr>
          <a:xfrm>
            <a:off x="457200" y="2198400"/>
            <a:ext cx="8229600" cy="3785400"/>
          </a:xfrm>
          <a:prstGeom prst="rect">
            <a:avLst/>
          </a:prstGeom>
          <a:noFill/>
          <a:ln>
            <a:noFill/>
          </a:ln>
        </p:spPr>
        <p:txBody>
          <a:bodyPr lIns="91425" tIns="91425" rIns="91425" bIns="91425" anchor="t" anchorCtr="0">
            <a:noAutofit/>
          </a:bodyPr>
          <a:lstStyle/>
          <a:p>
            <a:pPr marL="0" lvl="0" indent="-69850" rtl="0">
              <a:lnSpc>
                <a:spcPct val="115000"/>
              </a:lnSpc>
              <a:spcBef>
                <a:spcPts val="600"/>
              </a:spcBef>
              <a:buClr>
                <a:srgbClr val="000000"/>
              </a:buClr>
              <a:buSzPct val="55000"/>
              <a:buFont typeface="Arial"/>
              <a:buNone/>
            </a:pPr>
            <a:r>
              <a:rPr lang="en-US" sz="2000"/>
              <a:t>When deciding to include these sections, consider what they might add to your application. Focusing on “old” interests and achievements may just emphasise that you have nothing recent to highlight.</a:t>
            </a:r>
          </a:p>
          <a:p>
            <a:pPr marL="0" lvl="0" indent="-69850" rtl="0">
              <a:lnSpc>
                <a:spcPct val="115000"/>
              </a:lnSpc>
              <a:spcBef>
                <a:spcPts val="600"/>
              </a:spcBef>
              <a:buClr>
                <a:srgbClr val="000000"/>
              </a:buClr>
              <a:buSzPct val="55000"/>
              <a:buFont typeface="Arial"/>
              <a:buNone/>
            </a:pPr>
            <a:r>
              <a:rPr lang="en-US" sz="2000"/>
              <a:t>Acceptable to cover:</a:t>
            </a:r>
          </a:p>
          <a:p>
            <a:pPr marL="0" lvl="0" indent="-69850" rtl="0">
              <a:lnSpc>
                <a:spcPct val="115000"/>
              </a:lnSpc>
              <a:spcBef>
                <a:spcPts val="600"/>
              </a:spcBef>
              <a:buClr>
                <a:srgbClr val="000000"/>
              </a:buClr>
              <a:buSzPct val="55000"/>
              <a:buFont typeface="Arial"/>
              <a:buNone/>
            </a:pPr>
            <a:r>
              <a:rPr lang="en-US" sz="2000">
                <a:solidFill>
                  <a:srgbClr val="231F20"/>
                </a:solidFill>
              </a:rPr>
              <a:t>•</a:t>
            </a:r>
            <a:r>
              <a:rPr lang="en-US" sz="2000"/>
              <a:t>positions of responsibility</a:t>
            </a:r>
          </a:p>
          <a:p>
            <a:pPr marL="0" lvl="0" indent="-69850" rtl="0">
              <a:lnSpc>
                <a:spcPct val="115000"/>
              </a:lnSpc>
              <a:spcBef>
                <a:spcPts val="600"/>
              </a:spcBef>
              <a:buClr>
                <a:srgbClr val="000000"/>
              </a:buClr>
              <a:buSzPct val="55000"/>
              <a:buFont typeface="Arial"/>
              <a:buNone/>
            </a:pPr>
            <a:r>
              <a:rPr lang="en-US" sz="2000">
                <a:solidFill>
                  <a:srgbClr val="231F20"/>
                </a:solidFill>
              </a:rPr>
              <a:t>•</a:t>
            </a:r>
            <a:r>
              <a:rPr lang="en-US" sz="2000"/>
              <a:t>membership of clubs, societies or community groups</a:t>
            </a:r>
          </a:p>
          <a:p>
            <a:pPr marL="0" lvl="0" indent="-69850" rtl="0">
              <a:lnSpc>
                <a:spcPct val="115000"/>
              </a:lnSpc>
              <a:spcBef>
                <a:spcPts val="600"/>
              </a:spcBef>
              <a:buClr>
                <a:srgbClr val="000000"/>
              </a:buClr>
              <a:buSzPct val="55000"/>
              <a:buFont typeface="Arial"/>
              <a:buNone/>
            </a:pPr>
            <a:r>
              <a:rPr lang="en-US" sz="2000">
                <a:solidFill>
                  <a:srgbClr val="231F20"/>
                </a:solidFill>
              </a:rPr>
              <a:t>•</a:t>
            </a:r>
            <a:r>
              <a:rPr lang="en-US" sz="2000"/>
              <a:t>leisure activities such as music, sport or travel</a:t>
            </a:r>
          </a:p>
          <a:p>
            <a:pPr marL="0" lvl="0" indent="-69850" rtl="0">
              <a:lnSpc>
                <a:spcPct val="115000"/>
              </a:lnSpc>
              <a:spcBef>
                <a:spcPts val="600"/>
              </a:spcBef>
              <a:buClr>
                <a:srgbClr val="000000"/>
              </a:buClr>
              <a:buSzPct val="55000"/>
              <a:buFont typeface="Arial"/>
              <a:buNone/>
            </a:pPr>
            <a:r>
              <a:rPr lang="en-US" sz="2000" b="1"/>
              <a:t>BUT unless you can relate your interests to the demands of the post, they may not be worth including, also avoid a simple list.</a:t>
            </a:r>
          </a:p>
          <a:p>
            <a:pPr marL="0" lvl="0" indent="-69850" rtl="0">
              <a:lnSpc>
                <a:spcPct val="115000"/>
              </a:lnSpc>
              <a:spcBef>
                <a:spcPts val="600"/>
              </a:spcBef>
              <a:buClr>
                <a:srgbClr val="000000"/>
              </a:buClr>
              <a:buSzPct val="55000"/>
              <a:buFont typeface="Arial"/>
              <a:buNone/>
            </a:pPr>
            <a:endParaRPr sz="2000" b="1"/>
          </a:p>
          <a:p>
            <a:pPr marL="0" marR="0" lvl="0" indent="0" algn="l" rtl="0">
              <a:lnSpc>
                <a:spcPct val="90000"/>
              </a:lnSpc>
              <a:spcBef>
                <a:spcPts val="0"/>
              </a:spcBef>
              <a:spcAft>
                <a:spcPts val="0"/>
              </a:spcAft>
              <a:buClr>
                <a:schemeClr val="dk1"/>
              </a:buClr>
              <a:buSzPct val="25000"/>
              <a:buFont typeface="Arial"/>
              <a:buNone/>
            </a:pPr>
            <a:endParaRPr sz="2000">
              <a:solidFill>
                <a:schemeClr val="dk1"/>
              </a:solidFill>
            </a:endParaRPr>
          </a:p>
          <a:p>
            <a:pPr marL="0" marR="0" lvl="0" indent="0" algn="l" rtl="0">
              <a:lnSpc>
                <a:spcPct val="9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373" name="Shape 373"/>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35"/>
    </mc:Choice>
    <mc:Fallback xmlns="">
      <p:transition spd="slow" advTm="3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457200" y="1195196"/>
            <a:ext cx="8229600" cy="830399"/>
          </a:xfrm>
          <a:prstGeom prst="rect">
            <a:avLst/>
          </a:prstGeom>
        </p:spPr>
        <p:txBody>
          <a:bodyPr lIns="91425" tIns="91425" rIns="91425" bIns="91425" anchor="ctr" anchorCtr="0">
            <a:noAutofit/>
          </a:bodyPr>
          <a:lstStyle/>
          <a:p>
            <a:pPr lvl="0">
              <a:spcBef>
                <a:spcPts val="0"/>
              </a:spcBef>
              <a:buNone/>
            </a:pPr>
            <a:r>
              <a:rPr lang="en-US" sz="2800"/>
              <a:t>References</a:t>
            </a:r>
          </a:p>
        </p:txBody>
      </p:sp>
      <p:sp>
        <p:nvSpPr>
          <p:cNvPr id="380" name="Shape 380"/>
          <p:cNvSpPr txBox="1">
            <a:spLocks noGrp="1"/>
          </p:cNvSpPr>
          <p:nvPr>
            <p:ph type="body" idx="1"/>
          </p:nvPr>
        </p:nvSpPr>
        <p:spPr>
          <a:xfrm>
            <a:off x="457200" y="2321750"/>
            <a:ext cx="8229600" cy="3804600"/>
          </a:xfrm>
          <a:prstGeom prst="rect">
            <a:avLst/>
          </a:prstGeom>
        </p:spPr>
        <p:txBody>
          <a:bodyPr lIns="91425" tIns="91425" rIns="91425" bIns="91425" anchor="t" anchorCtr="0">
            <a:noAutofit/>
          </a:bodyPr>
          <a:lstStyle/>
          <a:p>
            <a:pPr marL="0" lvl="0" indent="0" rtl="0">
              <a:lnSpc>
                <a:spcPct val="115000"/>
              </a:lnSpc>
              <a:spcBef>
                <a:spcPts val="0"/>
              </a:spcBef>
              <a:buNone/>
            </a:pPr>
            <a:r>
              <a:rPr lang="en-US" sz="2000">
                <a:solidFill>
                  <a:srgbClr val="231F20"/>
                </a:solidFill>
              </a:rPr>
              <a:t>•</a:t>
            </a:r>
            <a:r>
              <a:rPr lang="en-US" sz="2000"/>
              <a:t>It is usual to include “References available on request” at the end of your CV</a:t>
            </a:r>
          </a:p>
          <a:p>
            <a:pPr marL="0" lvl="0" indent="0" rtl="0">
              <a:lnSpc>
                <a:spcPct val="115000"/>
              </a:lnSpc>
              <a:spcBef>
                <a:spcPts val="0"/>
              </a:spcBef>
              <a:buNone/>
            </a:pPr>
            <a:r>
              <a:rPr lang="en-US" sz="2000">
                <a:solidFill>
                  <a:srgbClr val="231F20"/>
                </a:solidFill>
              </a:rPr>
              <a:t>•If you are asked to include details of referees, </a:t>
            </a:r>
            <a:r>
              <a:rPr lang="en-US" sz="2000"/>
              <a:t>provide one from the university and the other preferably from a work or voluntary position</a:t>
            </a:r>
          </a:p>
          <a:p>
            <a:pPr marL="0" lvl="0" indent="0" rtl="0">
              <a:lnSpc>
                <a:spcPct val="115000"/>
              </a:lnSpc>
              <a:spcBef>
                <a:spcPts val="0"/>
              </a:spcBef>
              <a:buNone/>
            </a:pPr>
            <a:r>
              <a:rPr lang="en-US" sz="2000">
                <a:solidFill>
                  <a:srgbClr val="231F20"/>
                </a:solidFill>
              </a:rPr>
              <a:t>•</a:t>
            </a:r>
            <a:r>
              <a:rPr lang="en-US" sz="2000"/>
              <a:t>Provide the contact details of your referees ( name, job title, telephone no and email address)</a:t>
            </a:r>
          </a:p>
          <a:p>
            <a:pPr marL="0" lvl="0" indent="0" rtl="0">
              <a:lnSpc>
                <a:spcPct val="115000"/>
              </a:lnSpc>
              <a:spcBef>
                <a:spcPts val="0"/>
              </a:spcBef>
              <a:buNone/>
            </a:pPr>
            <a:r>
              <a:rPr lang="en-US" sz="2000">
                <a:solidFill>
                  <a:srgbClr val="231F20"/>
                </a:solidFill>
              </a:rPr>
              <a:t>•</a:t>
            </a:r>
            <a:r>
              <a:rPr lang="en-US" sz="2000"/>
              <a:t>Out of courtesy, always check that the person is happy to provide a reference</a:t>
            </a:r>
          </a:p>
          <a:p>
            <a:pPr lvl="0">
              <a:spcBef>
                <a:spcPts val="0"/>
              </a:spcBef>
              <a:buNone/>
            </a:pPr>
            <a:endParaRPr/>
          </a:p>
        </p:txBody>
      </p:sp>
      <p:sp>
        <p:nvSpPr>
          <p:cNvPr id="381" name="Shape 381"/>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a:spcBef>
                <a:spcPts val="0"/>
              </a:spcBef>
              <a:buClr>
                <a:srgbClr val="888888"/>
              </a:buClr>
              <a:buSzPct val="25000"/>
              <a:buFont typeface="Calibri"/>
              <a:buNone/>
            </a:pPr>
            <a:fld id="{00000000-1234-1234-1234-123412341234}" type="slidenum">
              <a:rPr lang="en-US"/>
              <a:t>25</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331"/>
    </mc:Choice>
    <mc:Fallback xmlns="">
      <p:transition spd="slow" advTm="6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457200" y="1548773"/>
            <a:ext cx="8229600" cy="476699"/>
          </a:xfrm>
          <a:prstGeom prst="rect">
            <a:avLst/>
          </a:prstGeom>
        </p:spPr>
        <p:txBody>
          <a:bodyPr lIns="91425" tIns="91425" rIns="91425" bIns="91425" anchor="ctr" anchorCtr="0">
            <a:noAutofit/>
          </a:bodyPr>
          <a:lstStyle/>
          <a:p>
            <a:pPr lvl="0" rtl="0">
              <a:spcBef>
                <a:spcPts val="0"/>
              </a:spcBef>
              <a:buNone/>
            </a:pPr>
            <a:r>
              <a:rPr lang="en-US" sz="2800" dirty="0"/>
              <a:t>Additional resources </a:t>
            </a:r>
            <a:r>
              <a:rPr lang="en-US" sz="2800" dirty="0" smtClean="0"/>
              <a:t>on the careers website</a:t>
            </a:r>
            <a:endParaRPr lang="en-US" sz="2800" dirty="0"/>
          </a:p>
        </p:txBody>
      </p:sp>
      <p:sp>
        <p:nvSpPr>
          <p:cNvPr id="388" name="Shape 388"/>
          <p:cNvSpPr txBox="1">
            <a:spLocks noGrp="1"/>
          </p:cNvSpPr>
          <p:nvPr>
            <p:ph type="body" idx="1"/>
          </p:nvPr>
        </p:nvSpPr>
        <p:spPr>
          <a:xfrm>
            <a:off x="457200" y="2585800"/>
            <a:ext cx="8229600" cy="3540600"/>
          </a:xfrm>
          <a:prstGeom prst="rect">
            <a:avLst/>
          </a:prstGeom>
        </p:spPr>
        <p:txBody>
          <a:bodyPr lIns="91425" tIns="91425" rIns="91425" bIns="91425" anchor="t" anchorCtr="0">
            <a:noAutofit/>
          </a:bodyPr>
          <a:lstStyle/>
          <a:p>
            <a:pPr marL="0" lvl="0" indent="0" rtl="0">
              <a:lnSpc>
                <a:spcPct val="115000"/>
              </a:lnSpc>
              <a:spcBef>
                <a:spcPts val="0"/>
              </a:spcBef>
              <a:buNone/>
            </a:pPr>
            <a:r>
              <a:rPr lang="en-US" sz="2000">
                <a:solidFill>
                  <a:srgbClr val="231F20"/>
                </a:solidFill>
              </a:rPr>
              <a:t>This presentation has given an overview of some of the main points to consider when writing your CV, but there are some additional resources in this folder which you may find useful, specifically:</a:t>
            </a:r>
          </a:p>
          <a:p>
            <a:pPr marL="457200" lvl="0" indent="-355600" rtl="0">
              <a:lnSpc>
                <a:spcPct val="115000"/>
              </a:lnSpc>
              <a:spcBef>
                <a:spcPts val="0"/>
              </a:spcBef>
              <a:buClr>
                <a:srgbClr val="231F20"/>
              </a:buClr>
              <a:buSzPct val="100000"/>
            </a:pPr>
            <a:r>
              <a:rPr lang="en-US" sz="2000">
                <a:solidFill>
                  <a:srgbClr val="231F20"/>
                </a:solidFill>
              </a:rPr>
              <a:t>guidance on legal CVs</a:t>
            </a:r>
          </a:p>
          <a:p>
            <a:pPr marL="457200" lvl="0" indent="-355600" rtl="0">
              <a:lnSpc>
                <a:spcPct val="115000"/>
              </a:lnSpc>
              <a:spcBef>
                <a:spcPts val="0"/>
              </a:spcBef>
              <a:buClr>
                <a:srgbClr val="231F20"/>
              </a:buClr>
              <a:buSzPct val="100000"/>
            </a:pPr>
            <a:r>
              <a:rPr lang="en-US" sz="2000">
                <a:solidFill>
                  <a:srgbClr val="231F20"/>
                </a:solidFill>
              </a:rPr>
              <a:t>guidance on “creative” CVs</a:t>
            </a:r>
          </a:p>
          <a:p>
            <a:pPr marL="457200" lvl="0" indent="-355600" rtl="0">
              <a:lnSpc>
                <a:spcPct val="115000"/>
              </a:lnSpc>
              <a:spcBef>
                <a:spcPts val="0"/>
              </a:spcBef>
              <a:buClr>
                <a:srgbClr val="231F20"/>
              </a:buClr>
              <a:buSzPct val="100000"/>
            </a:pPr>
            <a:r>
              <a:rPr lang="en-US" sz="2000">
                <a:solidFill>
                  <a:srgbClr val="231F20"/>
                </a:solidFill>
              </a:rPr>
              <a:t>a CV checklist “How Effective is your CV” to remind you of some of the key points covered.</a:t>
            </a:r>
          </a:p>
        </p:txBody>
      </p:sp>
      <p:sp>
        <p:nvSpPr>
          <p:cNvPr id="389" name="Shape 389"/>
          <p:cNvSpPr txBox="1">
            <a:spLocks noGrp="1"/>
          </p:cNvSpPr>
          <p:nvPr>
            <p:ph type="sldNum" idx="12"/>
          </p:nvPr>
        </p:nvSpPr>
        <p:spPr>
          <a:xfrm>
            <a:off x="6553200" y="6356350"/>
            <a:ext cx="2133600" cy="365100"/>
          </a:xfrm>
          <a:prstGeom prst="rect">
            <a:avLst/>
          </a:prstGeom>
        </p:spPr>
        <p:txBody>
          <a:bodyPr lIns="91425" tIns="45700" rIns="91425" bIns="45700" anchor="ctr" anchorCtr="0">
            <a:noAutofit/>
          </a:bodyPr>
          <a:lstStyle/>
          <a:p>
            <a:pPr lvl="0" rtl="0">
              <a:spcBef>
                <a:spcPts val="0"/>
              </a:spcBef>
              <a:buClr>
                <a:srgbClr val="888888"/>
              </a:buClr>
              <a:buSzPct val="25000"/>
              <a:buFont typeface="Calibri"/>
              <a:buNone/>
            </a:pPr>
            <a:fld id="{00000000-1234-1234-1234-123412341234}" type="slidenum">
              <a:rPr lang="en-US"/>
              <a:t>26</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8"/>
    </mc:Choice>
    <mc:Fallback xmlns="">
      <p:transition spd="slow" advTm="1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27</a:t>
            </a:fld>
            <a:endParaRPr lang="en-US" sz="1400" b="0" i="0" u="none" strike="noStrike" cap="none">
              <a:solidFill>
                <a:srgbClr val="444448"/>
              </a:solidFill>
              <a:latin typeface="Arial"/>
              <a:ea typeface="Arial"/>
              <a:cs typeface="Arial"/>
              <a:sym typeface="Arial"/>
            </a:endParaRPr>
          </a:p>
        </p:txBody>
      </p:sp>
      <p:sp>
        <p:nvSpPr>
          <p:cNvPr id="396" name="Shape 396"/>
          <p:cNvSpPr txBox="1">
            <a:spLocks noGrp="1"/>
          </p:cNvSpPr>
          <p:nvPr>
            <p:ph type="title"/>
          </p:nvPr>
        </p:nvSpPr>
        <p:spPr>
          <a:xfrm>
            <a:off x="457200" y="1358537"/>
            <a:ext cx="8229600" cy="106244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Arial"/>
                <a:ea typeface="Arial"/>
                <a:cs typeface="Arial"/>
                <a:sym typeface="Arial"/>
              </a:rPr>
              <a:t>External Resources</a:t>
            </a:r>
          </a:p>
        </p:txBody>
      </p:sp>
      <p:sp>
        <p:nvSpPr>
          <p:cNvPr id="397" name="Shape 397"/>
          <p:cNvSpPr txBox="1">
            <a:spLocks noGrp="1"/>
          </p:cNvSpPr>
          <p:nvPr>
            <p:ph type="body" idx="1"/>
          </p:nvPr>
        </p:nvSpPr>
        <p:spPr>
          <a:xfrm>
            <a:off x="457199" y="2647406"/>
            <a:ext cx="8229600" cy="3336536"/>
          </a:xfrm>
          <a:prstGeom prst="rect">
            <a:avLst/>
          </a:prstGeom>
          <a:noFill/>
          <a:ln>
            <a:noFill/>
          </a:ln>
        </p:spPr>
        <p:txBody>
          <a:bodyPr lIns="91425" tIns="91425" rIns="91425" bIns="91425" anchor="t" anchorCtr="0">
            <a:noAutofit/>
          </a:bodyPr>
          <a:lstStyle/>
          <a:p>
            <a:pPr marL="342900" marR="0" lvl="0" indent="-342900" algn="l" rtl="0">
              <a:lnSpc>
                <a:spcPct val="100000"/>
              </a:lnSpc>
              <a:spcBef>
                <a:spcPts val="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Other sources of information on CVs:</a:t>
            </a:r>
          </a:p>
          <a:p>
            <a:pPr marL="342900" marR="0" lvl="0" indent="-342900" algn="l" rtl="0">
              <a:lnSpc>
                <a:spcPct val="100000"/>
              </a:lnSpc>
              <a:spcBef>
                <a:spcPts val="0"/>
              </a:spcBef>
              <a:spcAft>
                <a:spcPts val="0"/>
              </a:spcAft>
              <a:buClr>
                <a:schemeClr val="dk1"/>
              </a:buClr>
              <a:buSzPct val="25000"/>
              <a:buFont typeface="Arial"/>
              <a:buNone/>
            </a:pPr>
            <a:endParaRPr sz="2000" b="0" i="0" u="none" strike="noStrike" cap="none" dirty="0">
              <a:solidFill>
                <a:schemeClr val="dk1"/>
              </a:solidFill>
              <a:latin typeface="Arial"/>
              <a:ea typeface="Arial"/>
              <a:cs typeface="Arial"/>
              <a:sym typeface="Arial"/>
            </a:endParaRPr>
          </a:p>
          <a:p>
            <a:pPr marL="342900" marR="0" lvl="0" indent="-342900" algn="l" rtl="0">
              <a:lnSpc>
                <a:spcPct val="100000"/>
              </a:lnSpc>
              <a:spcBef>
                <a:spcPts val="400"/>
              </a:spcBef>
              <a:spcAft>
                <a:spcPts val="0"/>
              </a:spcAft>
              <a:buClr>
                <a:srgbClr val="17365D"/>
              </a:buClr>
              <a:buSzPct val="100000"/>
              <a:buFont typeface="Arial"/>
              <a:buChar char="•"/>
            </a:pPr>
            <a:r>
              <a:rPr lang="en-US" sz="2000" b="0" i="0" u="sng" strike="noStrike" cap="none" dirty="0">
                <a:solidFill>
                  <a:schemeClr val="hlink"/>
                </a:solidFill>
                <a:latin typeface="Arial"/>
                <a:ea typeface="Arial"/>
                <a:cs typeface="Arial"/>
                <a:sym typeface="Arial"/>
                <a:hlinkClick r:id="rId5"/>
              </a:rPr>
              <a:t>Target Jobs</a:t>
            </a:r>
            <a:r>
              <a:rPr lang="en-US" dirty="0"/>
              <a:t> and </a:t>
            </a:r>
            <a:r>
              <a:rPr lang="en-US" sz="2000" b="0" i="0" u="sng" strike="noStrike" cap="none" dirty="0">
                <a:solidFill>
                  <a:schemeClr val="hlink"/>
                </a:solidFill>
                <a:latin typeface="Arial"/>
                <a:ea typeface="Arial"/>
                <a:cs typeface="Arial"/>
                <a:sym typeface="Arial"/>
                <a:hlinkClick r:id="rId6"/>
              </a:rPr>
              <a:t>Prospects</a:t>
            </a:r>
            <a:r>
              <a:rPr lang="en-US" sz="2000" b="0" i="0" u="none" strike="noStrike" cap="none" dirty="0">
                <a:solidFill>
                  <a:srgbClr val="17365D"/>
                </a:solidFill>
                <a:latin typeface="Arial"/>
                <a:ea typeface="Arial"/>
                <a:cs typeface="Arial"/>
                <a:sym typeface="Arial"/>
              </a:rPr>
              <a:t> </a:t>
            </a:r>
            <a:r>
              <a:rPr lang="en-US" sz="2000" b="0" i="0" u="none" strike="noStrike" cap="none" dirty="0">
                <a:latin typeface="Arial"/>
                <a:ea typeface="Arial"/>
                <a:cs typeface="Arial"/>
                <a:sym typeface="Arial"/>
              </a:rPr>
              <a:t>both provide CV examples, including some which are </a:t>
            </a:r>
            <a:r>
              <a:rPr lang="en-US" sz="2000" dirty="0"/>
              <a:t>sector specific</a:t>
            </a:r>
            <a:r>
              <a:rPr lang="en-US" sz="2000" dirty="0" smtClean="0"/>
              <a:t>.</a:t>
            </a:r>
            <a:endParaRPr lang="en-US" sz="2000" dirty="0"/>
          </a:p>
        </p:txBody>
      </p:sp>
      <p:sp>
        <p:nvSpPr>
          <p:cNvPr id="398" name="Shape 39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20"/>
    </mc:Choice>
    <mc:Fallback xmlns="">
      <p:transition spd="slow" advTm="12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28</a:t>
            </a:fld>
            <a:endParaRPr lang="en-US" sz="1400" b="0" i="0" u="none" strike="noStrike" cap="none">
              <a:solidFill>
                <a:srgbClr val="444448"/>
              </a:solidFill>
              <a:latin typeface="Arial"/>
              <a:ea typeface="Arial"/>
              <a:cs typeface="Arial"/>
              <a:sym typeface="Arial"/>
            </a:endParaRPr>
          </a:p>
        </p:txBody>
      </p:sp>
      <p:sp>
        <p:nvSpPr>
          <p:cNvPr id="405" name="Shape 405"/>
          <p:cNvSpPr txBox="1">
            <a:spLocks noGrp="1"/>
          </p:cNvSpPr>
          <p:nvPr>
            <p:ph type="title"/>
          </p:nvPr>
        </p:nvSpPr>
        <p:spPr>
          <a:xfrm>
            <a:off x="457200" y="1573450"/>
            <a:ext cx="8229600" cy="638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Arial"/>
                <a:ea typeface="Arial"/>
                <a:cs typeface="Arial"/>
                <a:sym typeface="Arial"/>
              </a:rPr>
              <a:t>Additional resources, Careers and Employability:</a:t>
            </a:r>
            <a:r>
              <a:rPr lang="en-US" sz="3600" b="0" i="0" u="none" strike="noStrike" cap="none">
                <a:solidFill>
                  <a:schemeClr val="dk1"/>
                </a:solidFill>
                <a:latin typeface="Calibri"/>
                <a:ea typeface="Calibri"/>
                <a:cs typeface="Calibri"/>
                <a:sym typeface="Calibri"/>
              </a:rPr>
              <a:t/>
            </a:r>
            <a:br>
              <a:rPr lang="en-US" sz="3600" b="0" i="0" u="none" strike="noStrike" cap="none">
                <a:solidFill>
                  <a:schemeClr val="dk1"/>
                </a:solidFill>
                <a:latin typeface="Calibri"/>
                <a:ea typeface="Calibri"/>
                <a:cs typeface="Calibri"/>
                <a:sym typeface="Calibri"/>
              </a:rPr>
            </a:br>
            <a:endParaRPr lang="en-US" sz="3600" b="0" i="0" u="none" strike="noStrike" cap="none">
              <a:solidFill>
                <a:schemeClr val="dk1"/>
              </a:solidFill>
              <a:latin typeface="Calibri"/>
              <a:ea typeface="Calibri"/>
              <a:cs typeface="Calibri"/>
              <a:sym typeface="Calibri"/>
            </a:endParaRPr>
          </a:p>
        </p:txBody>
      </p:sp>
      <p:sp>
        <p:nvSpPr>
          <p:cNvPr id="406" name="Shape 406"/>
          <p:cNvSpPr txBox="1">
            <a:spLocks noGrp="1"/>
          </p:cNvSpPr>
          <p:nvPr>
            <p:ph type="body" idx="1"/>
          </p:nvPr>
        </p:nvSpPr>
        <p:spPr>
          <a:xfrm>
            <a:off x="457199" y="2211976"/>
            <a:ext cx="8229600" cy="3988524"/>
          </a:xfrm>
          <a:prstGeom prst="rect">
            <a:avLst/>
          </a:prstGeom>
          <a:noFill/>
          <a:ln>
            <a:noFill/>
          </a:ln>
        </p:spPr>
        <p:txBody>
          <a:bodyPr lIns="91425" tIns="91425" rIns="91425" bIns="91425"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Careers related </a:t>
            </a:r>
            <a:r>
              <a:rPr lang="en-US" sz="2000" b="0" i="0" u="sng" strike="noStrike" cap="none">
                <a:solidFill>
                  <a:schemeClr val="hlink"/>
                </a:solidFill>
                <a:latin typeface="Arial"/>
                <a:ea typeface="Arial"/>
                <a:cs typeface="Arial"/>
                <a:sym typeface="Arial"/>
                <a:hlinkClick r:id="rId5"/>
              </a:rPr>
              <a:t>workshops and events</a:t>
            </a:r>
            <a:r>
              <a:rPr lang="en-US" sz="2000" b="0" i="0" u="none" strike="noStrike" cap="none">
                <a:solidFill>
                  <a:schemeClr val="dk1"/>
                </a:solidFill>
                <a:latin typeface="Arial"/>
                <a:ea typeface="Arial"/>
                <a:cs typeface="Arial"/>
                <a:sym typeface="Arial"/>
              </a:rPr>
              <a:t>. </a:t>
            </a: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“Your career portal” where you will find </a:t>
            </a:r>
            <a:r>
              <a:rPr lang="en-US" sz="2000" b="0" i="0" u="sng" strike="noStrike" cap="none">
                <a:solidFill>
                  <a:schemeClr val="hlink"/>
                </a:solidFill>
                <a:latin typeface="Arial"/>
                <a:ea typeface="Arial"/>
                <a:cs typeface="Arial"/>
                <a:sym typeface="Arial"/>
                <a:hlinkClick r:id="rId6"/>
              </a:rPr>
              <a:t>CV support, </a:t>
            </a:r>
            <a:r>
              <a:rPr lang="en-US" sz="2000" b="0" i="0" u="none" strike="noStrike" cap="none">
                <a:solidFill>
                  <a:schemeClr val="dk1"/>
                </a:solidFill>
                <a:latin typeface="Arial"/>
                <a:ea typeface="Arial"/>
                <a:cs typeface="Arial"/>
                <a:sym typeface="Arial"/>
              </a:rPr>
              <a:t>application help, interview practice tools, and much more.</a:t>
            </a: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1-1 support through our “Quick Query” service: appointments </a:t>
            </a:r>
            <a:r>
              <a:rPr lang="en-US" sz="2000">
                <a:solidFill>
                  <a:schemeClr val="dk1"/>
                </a:solidFill>
              </a:rPr>
              <a:t>available for</a:t>
            </a:r>
            <a:r>
              <a:rPr lang="en-US" sz="2000" b="0" i="0" u="none" strike="noStrike" cap="none">
                <a:solidFill>
                  <a:schemeClr val="dk1"/>
                </a:solidFill>
                <a:latin typeface="Arial"/>
                <a:ea typeface="Arial"/>
                <a:cs typeface="Arial"/>
                <a:sym typeface="Arial"/>
              </a:rPr>
              <a:t> individual feedback on CVs or application forms for example.</a:t>
            </a: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Guidance appointments which can be booked in advance for more in-depth enquiries. </a:t>
            </a: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See our web pages for full details of services available and how to access them:  </a:t>
            </a:r>
            <a:r>
              <a:rPr lang="en-US" sz="2000" b="0" i="0" u="sng" strike="noStrike" cap="none">
                <a:solidFill>
                  <a:schemeClr val="hlink"/>
                </a:solidFill>
                <a:latin typeface="Arial"/>
                <a:ea typeface="Arial"/>
                <a:cs typeface="Arial"/>
                <a:sym typeface="Arial"/>
                <a:hlinkClick r:id="rId7"/>
              </a:rPr>
              <a:t>www.londonmet.ac.uk/careers</a:t>
            </a:r>
          </a:p>
          <a:p>
            <a:pPr marL="0" marR="0" lvl="0" indent="0" algn="l" rtl="0">
              <a:lnSpc>
                <a:spcPct val="10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p:txBody>
      </p:sp>
      <p:sp>
        <p:nvSpPr>
          <p:cNvPr id="407" name="Shape 40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706"/>
    </mc:Choice>
    <mc:Fallback xmlns="">
      <p:transition spd="slow" advTm="47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29</a:t>
            </a:fld>
            <a:endParaRPr lang="en-US" sz="1400" b="0" i="0" u="none" strike="noStrike" cap="none">
              <a:solidFill>
                <a:srgbClr val="444448"/>
              </a:solidFill>
              <a:latin typeface="Arial"/>
              <a:ea typeface="Arial"/>
              <a:cs typeface="Arial"/>
              <a:sym typeface="Arial"/>
            </a:endParaRPr>
          </a:p>
        </p:txBody>
      </p:sp>
      <p:sp>
        <p:nvSpPr>
          <p:cNvPr id="414" name="Shape 414"/>
          <p:cNvSpPr txBox="1">
            <a:spLocks noGrp="1"/>
          </p:cNvSpPr>
          <p:nvPr>
            <p:ph type="title"/>
          </p:nvPr>
        </p:nvSpPr>
        <p:spPr>
          <a:xfrm>
            <a:off x="457200" y="1358537"/>
            <a:ext cx="8229600" cy="106244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1" i="0" u="none" strike="noStrike" cap="none">
                <a:solidFill>
                  <a:schemeClr val="dk1"/>
                </a:solidFill>
                <a:latin typeface="Arial"/>
                <a:ea typeface="Arial"/>
                <a:cs typeface="Arial"/>
                <a:sym typeface="Arial"/>
              </a:rPr>
              <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
            </a:r>
            <a:br>
              <a:rPr lang="en-US" sz="2800" b="1" i="0" u="none" strike="noStrike" cap="none">
                <a:solidFill>
                  <a:schemeClr val="dk1"/>
                </a:solidFill>
                <a:latin typeface="Arial"/>
                <a:ea typeface="Arial"/>
                <a:cs typeface="Arial"/>
                <a:sym typeface="Arial"/>
              </a:rPr>
            </a:br>
            <a:r>
              <a:rPr lang="en-US" sz="2800" i="0" u="none" strike="noStrike" cap="none">
                <a:solidFill>
                  <a:schemeClr val="dk1"/>
                </a:solidFill>
              </a:rPr>
              <a:t>University Job Shop</a:t>
            </a:r>
            <a:r>
              <a:rPr lang="en-US" sz="2800" b="1" i="0" u="none" strike="noStrike" cap="none">
                <a:solidFill>
                  <a:schemeClr val="dk1"/>
                </a:solidFill>
                <a:latin typeface="Arial"/>
                <a:ea typeface="Arial"/>
                <a:cs typeface="Arial"/>
                <a:sym typeface="Arial"/>
              </a:rPr>
              <a:t/>
            </a:r>
            <a:br>
              <a:rPr lang="en-US" sz="2800" b="1" i="0" u="none" strike="noStrike" cap="none">
                <a:solidFill>
                  <a:schemeClr val="dk1"/>
                </a:solidFill>
                <a:latin typeface="Arial"/>
                <a:ea typeface="Arial"/>
                <a:cs typeface="Arial"/>
                <a:sym typeface="Arial"/>
              </a:rPr>
            </a:br>
            <a:r>
              <a:rPr lang="en-US" sz="3600" b="0" i="0" u="none" strike="noStrike" cap="none">
                <a:solidFill>
                  <a:schemeClr val="dk1"/>
                </a:solidFill>
                <a:latin typeface="Calibri"/>
                <a:ea typeface="Calibri"/>
                <a:cs typeface="Calibri"/>
                <a:sym typeface="Calibri"/>
              </a:rPr>
              <a:t/>
            </a:r>
            <a:br>
              <a:rPr lang="en-US" sz="3600" b="0" i="0" u="none" strike="noStrike" cap="none">
                <a:solidFill>
                  <a:schemeClr val="dk1"/>
                </a:solidFill>
                <a:latin typeface="Calibri"/>
                <a:ea typeface="Calibri"/>
                <a:cs typeface="Calibri"/>
                <a:sym typeface="Calibri"/>
              </a:rPr>
            </a:br>
            <a:endParaRPr lang="en-US" sz="3600" b="0" i="0" u="none" strike="noStrike" cap="none">
              <a:solidFill>
                <a:schemeClr val="dk1"/>
              </a:solidFill>
              <a:latin typeface="Calibri"/>
              <a:ea typeface="Calibri"/>
              <a:cs typeface="Calibri"/>
              <a:sym typeface="Calibri"/>
            </a:endParaRPr>
          </a:p>
        </p:txBody>
      </p:sp>
      <p:sp>
        <p:nvSpPr>
          <p:cNvPr id="415" name="Shape 415"/>
          <p:cNvSpPr txBox="1">
            <a:spLocks noGrp="1"/>
          </p:cNvSpPr>
          <p:nvPr>
            <p:ph type="body" idx="1"/>
          </p:nvPr>
        </p:nvSpPr>
        <p:spPr>
          <a:xfrm>
            <a:off x="457199" y="2516775"/>
            <a:ext cx="8229600" cy="3467164"/>
          </a:xfrm>
          <a:prstGeom prst="rect">
            <a:avLst/>
          </a:prstGeom>
          <a:noFill/>
          <a:ln>
            <a:noFill/>
          </a:ln>
        </p:spPr>
        <p:txBody>
          <a:bodyPr lIns="91425" tIns="91425" rIns="91425" bIns="91425" anchor="t" anchorCtr="0">
            <a:noAutofit/>
          </a:bodyPr>
          <a:lstStyle/>
          <a:p>
            <a:pPr marL="0" marR="0" lvl="0" indent="0" algn="l" rtl="0">
              <a:lnSpc>
                <a:spcPct val="100000"/>
              </a:lnSpc>
              <a:spcBef>
                <a:spcPts val="40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Met Temps Recruitment Agency.  Paid work in the university and volunteering opportunities with not for profit organisations: </a:t>
            </a:r>
            <a:r>
              <a:rPr lang="en-US" sz="2000" b="0" i="0" u="sng" strike="noStrike" cap="none">
                <a:solidFill>
                  <a:schemeClr val="hlink"/>
                </a:solidFill>
                <a:latin typeface="Arial"/>
                <a:ea typeface="Arial"/>
                <a:cs typeface="Arial"/>
                <a:sym typeface="Arial"/>
                <a:hlinkClick r:id="rId5"/>
              </a:rPr>
              <a:t>https://www.directtemping.com/help/mettemps</a:t>
            </a:r>
            <a:r>
              <a:rPr lang="en-US" sz="2000" b="0" i="0" u="none" strike="noStrike" cap="none">
                <a:solidFill>
                  <a:schemeClr val="dk1"/>
                </a:solidFill>
                <a:latin typeface="Arial"/>
                <a:ea typeface="Arial"/>
                <a:cs typeface="Arial"/>
                <a:sym typeface="Arial"/>
              </a:rPr>
              <a:t> </a:t>
            </a:r>
          </a:p>
          <a:p>
            <a:pPr marL="0" marR="0" lvl="0" indent="0" algn="l" rtl="0">
              <a:lnSpc>
                <a:spcPct val="100000"/>
              </a:lnSpc>
              <a:spcBef>
                <a:spcPts val="400"/>
              </a:spcBef>
              <a:spcAft>
                <a:spcPts val="0"/>
              </a:spcAft>
              <a:buNone/>
            </a:pPr>
            <a:endParaRPr sz="2000">
              <a:solidFill>
                <a:schemeClr val="dk1"/>
              </a:solidFill>
            </a:endParaRPr>
          </a:p>
          <a:p>
            <a:pPr lvl="0" indent="0" rtl="0">
              <a:spcBef>
                <a:spcPts val="0"/>
              </a:spcBef>
              <a:buClr>
                <a:schemeClr val="dk1"/>
              </a:buClr>
              <a:buSzPct val="100000"/>
              <a:buFont typeface="Arial"/>
              <a:buChar char="•"/>
            </a:pPr>
            <a:r>
              <a:rPr lang="en-US" sz="2000">
                <a:solidFill>
                  <a:schemeClr val="dk1"/>
                </a:solidFill>
              </a:rPr>
              <a:t>Jobs Online.  Jobs board where you can browse work placements, graduate and external part time vacancies: </a:t>
            </a:r>
            <a:r>
              <a:rPr lang="en-US" sz="2000" u="sng">
                <a:solidFill>
                  <a:schemeClr val="hlink"/>
                </a:solidFill>
                <a:hlinkClick r:id="rId6"/>
              </a:rPr>
              <a:t>http://londonmet.prospects.ac.uk/</a:t>
            </a:r>
          </a:p>
          <a:p>
            <a:pPr marL="0" marR="0" lvl="0" indent="0" algn="l" rtl="0">
              <a:lnSpc>
                <a:spcPct val="100000"/>
              </a:lnSpc>
              <a:spcBef>
                <a:spcPts val="480"/>
              </a:spcBef>
              <a:spcAft>
                <a:spcPts val="0"/>
              </a:spcAft>
              <a:buClr>
                <a:schemeClr val="dk1"/>
              </a:buClr>
              <a:buSzPct val="25000"/>
              <a:buFont typeface="Arial"/>
              <a:buNone/>
            </a:pPr>
            <a:endParaRPr sz="2400" b="0" i="0" u="none" strike="noStrike" cap="none">
              <a:solidFill>
                <a:schemeClr val="dk1"/>
              </a:solidFill>
              <a:latin typeface="Calibri"/>
              <a:ea typeface="Calibri"/>
              <a:cs typeface="Calibri"/>
              <a:sym typeface="Calibri"/>
            </a:endParaRPr>
          </a:p>
        </p:txBody>
      </p:sp>
      <p:sp>
        <p:nvSpPr>
          <p:cNvPr id="416" name="Shape 41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969"/>
    </mc:Choice>
    <mc:Fallback xmlns="">
      <p:transition spd="slow" advTm="2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3</a:t>
            </a:fld>
            <a:endParaRPr lang="en-US" sz="1400" b="0" i="0" u="none" strike="noStrike" cap="none">
              <a:solidFill>
                <a:srgbClr val="444448"/>
              </a:solidFill>
              <a:latin typeface="Arial"/>
              <a:ea typeface="Arial"/>
              <a:cs typeface="Arial"/>
              <a:sym typeface="Arial"/>
            </a:endParaRPr>
          </a:p>
        </p:txBody>
      </p:sp>
      <p:sp>
        <p:nvSpPr>
          <p:cNvPr id="177" name="Shape 177"/>
          <p:cNvSpPr txBox="1">
            <a:spLocks noGrp="1"/>
          </p:cNvSpPr>
          <p:nvPr>
            <p:ph type="title"/>
          </p:nvPr>
        </p:nvSpPr>
        <p:spPr>
          <a:xfrm>
            <a:off x="457200" y="1548466"/>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1" i="0" u="none" strike="noStrike" cap="none">
                <a:solidFill>
                  <a:srgbClr val="000000"/>
                </a:solidFill>
                <a:latin typeface="Arial"/>
                <a:ea typeface="Arial"/>
                <a:cs typeface="Arial"/>
                <a:sym typeface="Arial"/>
              </a:rPr>
              <a:t>The perfect CV?</a:t>
            </a:r>
          </a:p>
        </p:txBody>
      </p:sp>
      <p:sp>
        <p:nvSpPr>
          <p:cNvPr id="178" name="Shape 178"/>
          <p:cNvSpPr txBox="1">
            <a:spLocks noGrp="1"/>
          </p:cNvSpPr>
          <p:nvPr>
            <p:ph type="body" idx="1"/>
          </p:nvPr>
        </p:nvSpPr>
        <p:spPr>
          <a:xfrm>
            <a:off x="457199" y="3076485"/>
            <a:ext cx="8229600" cy="2907455"/>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Although there are a few basic rules to follow there is no “correct” formula – there are many different opinions but it is important that the document you produce works </a:t>
            </a:r>
            <a:r>
              <a:rPr lang="en-US" sz="2000" b="1" i="0" u="none" strike="noStrike" cap="none">
                <a:solidFill>
                  <a:schemeClr val="dk1"/>
                </a:solidFill>
                <a:latin typeface="Arial"/>
                <a:ea typeface="Arial"/>
                <a:cs typeface="Arial"/>
                <a:sym typeface="Arial"/>
              </a:rPr>
              <a:t>for you.</a:t>
            </a:r>
          </a:p>
          <a:p>
            <a:pPr marL="0" marR="0" lvl="0" indent="0" algn="l" rtl="0">
              <a:lnSpc>
                <a:spcPct val="100000"/>
              </a:lnSpc>
              <a:spcBef>
                <a:spcPts val="400"/>
              </a:spcBef>
              <a:spcAft>
                <a:spcPts val="0"/>
              </a:spcAft>
              <a:buClr>
                <a:schemeClr val="dk1"/>
              </a:buClr>
              <a:buSzPct val="25000"/>
              <a:buFont typeface="Arial"/>
              <a:buNone/>
            </a:pP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589"/>
              </a:spcBef>
              <a:spcAft>
                <a:spcPts val="0"/>
              </a:spcAft>
              <a:buClr>
                <a:srgbClr val="231F20"/>
              </a:buClr>
              <a:buSzPct val="25000"/>
              <a:buFont typeface="Arial"/>
              <a:buNone/>
            </a:pPr>
            <a:endParaRPr sz="4000" b="0" i="0" u="none" strike="noStrike" cap="none">
              <a:solidFill>
                <a:schemeClr val="dk1"/>
              </a:solidFill>
              <a:latin typeface="Arial"/>
              <a:ea typeface="Arial"/>
              <a:cs typeface="Arial"/>
              <a:sym typeface="Arial"/>
            </a:endParaRPr>
          </a:p>
        </p:txBody>
      </p:sp>
      <p:sp>
        <p:nvSpPr>
          <p:cNvPr id="179" name="Shape 17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38"/>
    </mc:Choice>
    <mc:Fallback xmlns="">
      <p:transition spd="slow" advTm="35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30</a:t>
            </a:fld>
            <a:endParaRPr lang="en-US" sz="1400" b="0" i="0" u="none" strike="noStrike" cap="none">
              <a:solidFill>
                <a:srgbClr val="444448"/>
              </a:solidFill>
              <a:latin typeface="Arial"/>
              <a:ea typeface="Arial"/>
              <a:cs typeface="Arial"/>
              <a:sym typeface="Arial"/>
            </a:endParaRPr>
          </a:p>
        </p:txBody>
      </p:sp>
      <p:sp>
        <p:nvSpPr>
          <p:cNvPr id="423" name="Shape 423"/>
          <p:cNvSpPr txBox="1">
            <a:spLocks noGrp="1"/>
          </p:cNvSpPr>
          <p:nvPr>
            <p:ph type="title"/>
          </p:nvPr>
        </p:nvSpPr>
        <p:spPr>
          <a:xfrm>
            <a:off x="457200" y="1358537"/>
            <a:ext cx="8229600" cy="1062447"/>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1" i="0" u="none" strike="noStrike" cap="none">
                <a:solidFill>
                  <a:schemeClr val="dk1"/>
                </a:solidFill>
                <a:latin typeface="Arial"/>
                <a:ea typeface="Arial"/>
                <a:cs typeface="Arial"/>
                <a:sym typeface="Arial"/>
              </a:rPr>
              <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
            </a:r>
            <a:br>
              <a:rPr lang="en-US" sz="2800" b="1" i="0" u="none" strike="noStrike" cap="none">
                <a:solidFill>
                  <a:schemeClr val="dk1"/>
                </a:solidFill>
                <a:latin typeface="Arial"/>
                <a:ea typeface="Arial"/>
                <a:cs typeface="Arial"/>
                <a:sym typeface="Arial"/>
              </a:rPr>
            </a:br>
            <a:r>
              <a:rPr lang="en-US" sz="2800" b="0" i="0" u="none" strike="noStrike" cap="none">
                <a:solidFill>
                  <a:schemeClr val="dk1"/>
                </a:solidFill>
                <a:latin typeface="Arial"/>
                <a:ea typeface="Arial"/>
                <a:cs typeface="Arial"/>
                <a:sym typeface="Arial"/>
              </a:rPr>
              <a:t>Contact us</a:t>
            </a:r>
            <a:r>
              <a:rPr lang="en-US" sz="2800" b="1" i="0" u="none" strike="noStrike" cap="none">
                <a:solidFill>
                  <a:schemeClr val="dk1"/>
                </a:solidFill>
                <a:latin typeface="Arial"/>
                <a:ea typeface="Arial"/>
                <a:cs typeface="Arial"/>
                <a:sym typeface="Arial"/>
              </a:rPr>
              <a:t/>
            </a:r>
            <a:br>
              <a:rPr lang="en-US" sz="2800" b="1" i="0" u="none" strike="noStrike" cap="none">
                <a:solidFill>
                  <a:schemeClr val="dk1"/>
                </a:solidFill>
                <a:latin typeface="Arial"/>
                <a:ea typeface="Arial"/>
                <a:cs typeface="Arial"/>
                <a:sym typeface="Arial"/>
              </a:rPr>
            </a:br>
            <a:r>
              <a:rPr lang="en-US" sz="3600" b="0" i="0" u="none" strike="noStrike" cap="none">
                <a:solidFill>
                  <a:schemeClr val="dk1"/>
                </a:solidFill>
                <a:latin typeface="Calibri"/>
                <a:ea typeface="Calibri"/>
                <a:cs typeface="Calibri"/>
                <a:sym typeface="Calibri"/>
              </a:rPr>
              <a:t/>
            </a:r>
            <a:br>
              <a:rPr lang="en-US" sz="3600" b="0" i="0" u="none" strike="noStrike" cap="none">
                <a:solidFill>
                  <a:schemeClr val="dk1"/>
                </a:solidFill>
                <a:latin typeface="Calibri"/>
                <a:ea typeface="Calibri"/>
                <a:cs typeface="Calibri"/>
                <a:sym typeface="Calibri"/>
              </a:rPr>
            </a:br>
            <a:endParaRPr lang="en-US" sz="3600" b="0" i="0" u="none" strike="noStrike" cap="none">
              <a:solidFill>
                <a:schemeClr val="dk1"/>
              </a:solidFill>
              <a:latin typeface="Calibri"/>
              <a:ea typeface="Calibri"/>
              <a:cs typeface="Calibri"/>
              <a:sym typeface="Calibri"/>
            </a:endParaRPr>
          </a:p>
        </p:txBody>
      </p:sp>
      <p:sp>
        <p:nvSpPr>
          <p:cNvPr id="424" name="Shape 424"/>
          <p:cNvSpPr txBox="1">
            <a:spLocks noGrp="1"/>
          </p:cNvSpPr>
          <p:nvPr>
            <p:ph type="body" idx="1"/>
          </p:nvPr>
        </p:nvSpPr>
        <p:spPr>
          <a:xfrm>
            <a:off x="457199" y="2516775"/>
            <a:ext cx="8229600" cy="3467164"/>
          </a:xfrm>
          <a:prstGeom prst="rect">
            <a:avLst/>
          </a:prstGeom>
          <a:noFill/>
          <a:ln>
            <a:noFill/>
          </a:ln>
        </p:spPr>
        <p:txBody>
          <a:bodyPr lIns="91425" tIns="91425" rIns="91425" bIns="91425"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Tel: 020 7133 2094 or 020 732</a:t>
            </a:r>
            <a:r>
              <a:rPr lang="en-US" sz="2000">
                <a:solidFill>
                  <a:schemeClr val="dk1"/>
                </a:solidFill>
              </a:rPr>
              <a:t>0 </a:t>
            </a:r>
            <a:r>
              <a:rPr lang="en-US" sz="2000" b="0" i="0" u="none" strike="noStrike" cap="none">
                <a:solidFill>
                  <a:schemeClr val="dk1"/>
                </a:solidFill>
                <a:latin typeface="Arial"/>
                <a:ea typeface="Arial"/>
                <a:cs typeface="Arial"/>
                <a:sym typeface="Arial"/>
              </a:rPr>
              <a:t>2380</a:t>
            </a: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Email </a:t>
            </a:r>
            <a:r>
              <a:rPr lang="en-US" sz="2000" b="0" i="0" u="sng" strike="noStrike" cap="none">
                <a:solidFill>
                  <a:schemeClr val="hlink"/>
                </a:solidFill>
                <a:latin typeface="Arial"/>
                <a:ea typeface="Arial"/>
                <a:cs typeface="Arial"/>
                <a:sym typeface="Arial"/>
                <a:hlinkClick r:id="rId5"/>
              </a:rPr>
              <a:t>careers@londonmet.ac.uk</a:t>
            </a: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Web: </a:t>
            </a:r>
            <a:r>
              <a:rPr lang="en-US" sz="2000" b="0" i="0" u="sng" strike="noStrike" cap="none">
                <a:solidFill>
                  <a:schemeClr val="hlink"/>
                </a:solidFill>
                <a:latin typeface="Arial"/>
                <a:ea typeface="Arial"/>
                <a:cs typeface="Arial"/>
                <a:sym typeface="Arial"/>
                <a:hlinkClick r:id="rId6"/>
              </a:rPr>
              <a:t>www.londonmet.ac.uk/careers</a:t>
            </a: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Facebook.com/londonmetcareer</a:t>
            </a:r>
          </a:p>
          <a:p>
            <a:pPr marL="342900" marR="0" lvl="0" indent="-342900" algn="l" rtl="0">
              <a:lnSpc>
                <a:spcPct val="100000"/>
              </a:lnSpc>
              <a:spcBef>
                <a:spcPts val="40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Twitter.com/londonmetcareer</a:t>
            </a:r>
          </a:p>
        </p:txBody>
      </p:sp>
      <p:sp>
        <p:nvSpPr>
          <p:cNvPr id="425" name="Shape 4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72"/>
    </mc:Choice>
    <mc:Fallback xmlns="">
      <p:transition spd="slow" advTm="1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4</a:t>
            </a:fld>
            <a:endParaRPr lang="en-US" sz="1400" b="0" i="0" u="none" strike="noStrike" cap="none">
              <a:solidFill>
                <a:srgbClr val="444448"/>
              </a:solidFill>
              <a:latin typeface="Arial"/>
              <a:ea typeface="Arial"/>
              <a:cs typeface="Arial"/>
              <a:sym typeface="Arial"/>
            </a:endParaRPr>
          </a:p>
        </p:txBody>
      </p:sp>
      <p:sp>
        <p:nvSpPr>
          <p:cNvPr id="186" name="Shape 186"/>
          <p:cNvSpPr txBox="1">
            <a:spLocks noGrp="1"/>
          </p:cNvSpPr>
          <p:nvPr>
            <p:ph type="title"/>
          </p:nvPr>
        </p:nvSpPr>
        <p:spPr>
          <a:xfrm>
            <a:off x="457200" y="1548466"/>
            <a:ext cx="8229600" cy="8073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1" i="0" u="none" strike="noStrike" cap="none">
                <a:solidFill>
                  <a:srgbClr val="000000"/>
                </a:solidFill>
                <a:latin typeface="Arial"/>
                <a:ea typeface="Arial"/>
                <a:cs typeface="Arial"/>
                <a:sym typeface="Arial"/>
              </a:rPr>
              <a:t>What do employers say?</a:t>
            </a:r>
          </a:p>
        </p:txBody>
      </p:sp>
      <p:sp>
        <p:nvSpPr>
          <p:cNvPr id="187" name="Shape 187"/>
          <p:cNvSpPr txBox="1">
            <a:spLocks noGrp="1"/>
          </p:cNvSpPr>
          <p:nvPr>
            <p:ph type="body" idx="1"/>
          </p:nvPr>
        </p:nvSpPr>
        <p:spPr>
          <a:xfrm>
            <a:off x="532449" y="2682058"/>
            <a:ext cx="8229600" cy="3348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Check out the video “CV Tips from Employers” on the </a:t>
            </a:r>
            <a:r>
              <a:rPr lang="en-US" sz="2000" b="0" i="0" u="sng" strike="noStrike" cap="none">
                <a:solidFill>
                  <a:schemeClr val="hlink"/>
                </a:solidFill>
                <a:latin typeface="Arial"/>
                <a:ea typeface="Arial"/>
                <a:cs typeface="Arial"/>
                <a:sym typeface="Arial"/>
                <a:hlinkClick r:id="rId5"/>
              </a:rPr>
              <a:t>careers portal</a:t>
            </a:r>
            <a:r>
              <a:rPr lang="en-US" sz="2000" b="0" i="0" u="none" strike="noStrike" cap="none">
                <a:solidFill>
                  <a:schemeClr val="dk1"/>
                </a:solidFill>
                <a:latin typeface="Arial"/>
                <a:ea typeface="Arial"/>
                <a:cs typeface="Arial"/>
                <a:sym typeface="Arial"/>
              </a:rPr>
              <a:t>:</a:t>
            </a:r>
          </a:p>
          <a:p>
            <a:pPr marL="0" marR="0" lvl="0" indent="0" algn="ctr" rtl="0">
              <a:lnSpc>
                <a:spcPct val="10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p:txBody>
      </p:sp>
      <p:sp>
        <p:nvSpPr>
          <p:cNvPr id="188" name="Shape 18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189" name="Shape 189"/>
          <p:cNvPicPr preferRelativeResize="0"/>
          <p:nvPr/>
        </p:nvPicPr>
        <p:blipFill rotWithShape="1">
          <a:blip r:embed="rId6">
            <a:alphaModFix/>
          </a:blip>
          <a:srcRect l="23100" t="7944" r="35676" b="39137"/>
          <a:stretch/>
        </p:blipFill>
        <p:spPr>
          <a:xfrm>
            <a:off x="2341366" y="3158625"/>
            <a:ext cx="4339200" cy="313200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046"/>
    </mc:Choice>
    <mc:Fallback xmlns="">
      <p:transition spd="slow" advTm="22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5</a:t>
            </a:fld>
            <a:endParaRPr lang="en-US" sz="1400" b="0" i="0" u="none" strike="noStrike" cap="none">
              <a:solidFill>
                <a:srgbClr val="444448"/>
              </a:solidFill>
              <a:latin typeface="Arial"/>
              <a:ea typeface="Arial"/>
              <a:cs typeface="Arial"/>
              <a:sym typeface="Arial"/>
            </a:endParaRPr>
          </a:p>
        </p:txBody>
      </p:sp>
      <p:sp>
        <p:nvSpPr>
          <p:cNvPr id="196" name="Shape 196"/>
          <p:cNvSpPr txBox="1">
            <a:spLocks noGrp="1"/>
          </p:cNvSpPr>
          <p:nvPr>
            <p:ph type="title"/>
          </p:nvPr>
        </p:nvSpPr>
        <p:spPr>
          <a:xfrm>
            <a:off x="457200" y="1548466"/>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endParaRPr sz="2800" b="1" i="0" u="none" strike="noStrike" cap="none">
              <a:solidFill>
                <a:srgbClr val="000000"/>
              </a:solidFill>
              <a:latin typeface="Arial"/>
              <a:ea typeface="Arial"/>
              <a:cs typeface="Arial"/>
              <a:sym typeface="Arial"/>
            </a:endParaRPr>
          </a:p>
        </p:txBody>
      </p:sp>
      <p:sp>
        <p:nvSpPr>
          <p:cNvPr id="197" name="Shape 197"/>
          <p:cNvSpPr txBox="1">
            <a:spLocks noGrp="1"/>
          </p:cNvSpPr>
          <p:nvPr>
            <p:ph type="body" idx="1"/>
          </p:nvPr>
        </p:nvSpPr>
        <p:spPr>
          <a:xfrm>
            <a:off x="457199" y="2649196"/>
            <a:ext cx="8229600" cy="3334745"/>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231F20"/>
              </a:buClr>
              <a:buSzPct val="25000"/>
              <a:buFont typeface="Arial"/>
              <a:buNone/>
            </a:pPr>
            <a:r>
              <a:rPr lang="en-US" sz="2000" b="0" i="0" u="none" strike="noStrike" cap="none">
                <a:solidFill>
                  <a:schemeClr val="dk1"/>
                </a:solidFill>
                <a:latin typeface="Arial"/>
                <a:ea typeface="Arial"/>
                <a:cs typeface="Arial"/>
                <a:sym typeface="Arial"/>
              </a:rPr>
              <a:t>An employer will initially take just a matter of seconds to glance through your CV: your goal is to make them want to find out more and to select </a:t>
            </a:r>
            <a:r>
              <a:rPr lang="en-US" sz="2000" b="1" i="0" u="none" strike="noStrike" cap="none">
                <a:solidFill>
                  <a:schemeClr val="dk1"/>
                </a:solidFill>
                <a:latin typeface="Arial"/>
                <a:ea typeface="Arial"/>
                <a:cs typeface="Arial"/>
                <a:sym typeface="Arial"/>
              </a:rPr>
              <a:t>you</a:t>
            </a:r>
            <a:r>
              <a:rPr lang="en-US" sz="2000" b="0" i="0" u="none" strike="noStrike" cap="none">
                <a:solidFill>
                  <a:schemeClr val="dk1"/>
                </a:solidFill>
                <a:latin typeface="Arial"/>
                <a:ea typeface="Arial"/>
                <a:cs typeface="Arial"/>
                <a:sym typeface="Arial"/>
              </a:rPr>
              <a:t> for interview.</a:t>
            </a:r>
          </a:p>
          <a:p>
            <a:pPr marL="0" marR="0" lvl="0" indent="0" algn="l" rtl="0">
              <a:lnSpc>
                <a:spcPct val="100000"/>
              </a:lnSpc>
              <a:spcBef>
                <a:spcPts val="589"/>
              </a:spcBef>
              <a:spcAft>
                <a:spcPts val="0"/>
              </a:spcAft>
              <a:buClr>
                <a:srgbClr val="231F20"/>
              </a:buClr>
              <a:buSzPct val="25000"/>
              <a:buFont typeface="Arial"/>
              <a:buNone/>
            </a:pPr>
            <a:r>
              <a:rPr lang="en-US" sz="4000" b="0" i="0" u="none" strike="noStrike" cap="none">
                <a:solidFill>
                  <a:schemeClr val="dk1"/>
                </a:solidFill>
                <a:latin typeface="Arial"/>
                <a:ea typeface="Arial"/>
                <a:cs typeface="Arial"/>
                <a:sym typeface="Arial"/>
              </a:rPr>
              <a:t> </a:t>
            </a:r>
          </a:p>
        </p:txBody>
      </p:sp>
      <p:sp>
        <p:nvSpPr>
          <p:cNvPr id="198" name="Shape 19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199" name="Shape 199" descr="#"/>
          <p:cNvPicPr preferRelativeResize="0"/>
          <p:nvPr/>
        </p:nvPicPr>
        <p:blipFill rotWithShape="1">
          <a:blip r:embed="rId5">
            <a:alphaModFix/>
          </a:blip>
          <a:srcRect/>
          <a:stretch/>
        </p:blipFill>
        <p:spPr>
          <a:xfrm>
            <a:off x="7223078" y="4397828"/>
            <a:ext cx="1146459" cy="1464757"/>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68"/>
    </mc:Choice>
    <mc:Fallback xmlns="">
      <p:transition spd="slow" advTm="30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6</a:t>
            </a:fld>
            <a:endParaRPr lang="en-US" sz="1400" b="0" i="0" u="none" strike="noStrike" cap="none">
              <a:solidFill>
                <a:srgbClr val="444448"/>
              </a:solidFill>
              <a:latin typeface="Arial"/>
              <a:ea typeface="Arial"/>
              <a:cs typeface="Arial"/>
              <a:sym typeface="Arial"/>
            </a:endParaRPr>
          </a:p>
        </p:txBody>
      </p:sp>
      <p:sp>
        <p:nvSpPr>
          <p:cNvPr id="206" name="Shape 206"/>
          <p:cNvSpPr txBox="1">
            <a:spLocks noGrp="1"/>
          </p:cNvSpPr>
          <p:nvPr>
            <p:ph type="title"/>
          </p:nvPr>
        </p:nvSpPr>
        <p:spPr>
          <a:xfrm>
            <a:off x="457200" y="1548466"/>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Arial"/>
                <a:ea typeface="Arial"/>
                <a:cs typeface="Arial"/>
                <a:sym typeface="Arial"/>
              </a:rPr>
              <a:t>Top tips: be concise</a:t>
            </a:r>
          </a:p>
        </p:txBody>
      </p:sp>
      <p:sp>
        <p:nvSpPr>
          <p:cNvPr id="207" name="Shape 207"/>
          <p:cNvSpPr txBox="1">
            <a:spLocks noGrp="1"/>
          </p:cNvSpPr>
          <p:nvPr>
            <p:ph type="body" idx="1"/>
          </p:nvPr>
        </p:nvSpPr>
        <p:spPr>
          <a:xfrm>
            <a:off x="457199" y="2649196"/>
            <a:ext cx="8229600" cy="3334745"/>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Selectors do not want to read through lengthy documents -some employers prefer a 1 page CV, although a 2 page CV is generally acceptable.</a:t>
            </a:r>
          </a:p>
          <a:p>
            <a:pPr marL="0" marR="0" lvl="0" indent="0" algn="l" rtl="0">
              <a:lnSpc>
                <a:spcPct val="100000"/>
              </a:lnSpc>
              <a:spcBef>
                <a:spcPts val="40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Employers don’t need you to explain everything you’ve ever done, focus on the key elements that will persuade them that you can do the job. </a:t>
            </a:r>
          </a:p>
          <a:p>
            <a:pPr marL="0" marR="0" lvl="0" indent="0" algn="l" rtl="0">
              <a:lnSpc>
                <a:spcPct val="100000"/>
              </a:lnSpc>
              <a:spcBef>
                <a:spcPts val="400"/>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589"/>
              </a:spcBef>
              <a:spcAft>
                <a:spcPts val="0"/>
              </a:spcAft>
              <a:buClr>
                <a:srgbClr val="231F20"/>
              </a:buClr>
              <a:buSzPct val="25000"/>
              <a:buFont typeface="Arial"/>
              <a:buNone/>
            </a:pPr>
            <a:endParaRPr sz="4000" b="0" i="0" u="none" strike="noStrike" cap="none">
              <a:solidFill>
                <a:schemeClr val="dk1"/>
              </a:solidFill>
              <a:latin typeface="Arial"/>
              <a:ea typeface="Arial"/>
              <a:cs typeface="Arial"/>
              <a:sym typeface="Arial"/>
            </a:endParaRPr>
          </a:p>
        </p:txBody>
      </p:sp>
      <p:sp>
        <p:nvSpPr>
          <p:cNvPr id="208" name="Shape 20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209" name="Shape 209"/>
          <p:cNvPicPr preferRelativeResize="0"/>
          <p:nvPr/>
        </p:nvPicPr>
        <p:blipFill rotWithShape="1">
          <a:blip r:embed="rId5">
            <a:alphaModFix/>
          </a:blip>
          <a:srcRect/>
          <a:stretch/>
        </p:blipFill>
        <p:spPr>
          <a:xfrm>
            <a:off x="7194452" y="5129423"/>
            <a:ext cx="1229538" cy="133200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081"/>
    </mc:Choice>
    <mc:Fallback xmlns="">
      <p:transition spd="slow" advTm="42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7</a:t>
            </a:fld>
            <a:endParaRPr lang="en-US" sz="1400" b="0" i="0" u="none" strike="noStrike" cap="none">
              <a:solidFill>
                <a:srgbClr val="444448"/>
              </a:solidFill>
              <a:latin typeface="Arial"/>
              <a:ea typeface="Arial"/>
              <a:cs typeface="Arial"/>
              <a:sym typeface="Arial"/>
            </a:endParaRPr>
          </a:p>
        </p:txBody>
      </p:sp>
      <p:sp>
        <p:nvSpPr>
          <p:cNvPr id="216" name="Shape 216"/>
          <p:cNvSpPr txBox="1">
            <a:spLocks noGrp="1"/>
          </p:cNvSpPr>
          <p:nvPr>
            <p:ph type="title"/>
          </p:nvPr>
        </p:nvSpPr>
        <p:spPr>
          <a:xfrm>
            <a:off x="457200" y="1548466"/>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Arial"/>
                <a:ea typeface="Arial"/>
                <a:cs typeface="Arial"/>
                <a:sym typeface="Arial"/>
              </a:rPr>
              <a:t>Top tips: Presentation</a:t>
            </a:r>
          </a:p>
        </p:txBody>
      </p:sp>
      <p:sp>
        <p:nvSpPr>
          <p:cNvPr id="217" name="Shape 217"/>
          <p:cNvSpPr txBox="1">
            <a:spLocks noGrp="1"/>
          </p:cNvSpPr>
          <p:nvPr>
            <p:ph type="body" idx="1"/>
          </p:nvPr>
        </p:nvSpPr>
        <p:spPr>
          <a:xfrm>
            <a:off x="457199" y="2649196"/>
            <a:ext cx="8229600" cy="3334745"/>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Think about visual impact: try the “</a:t>
            </a:r>
            <a:r>
              <a:rPr lang="en-US" sz="2000">
                <a:solidFill>
                  <a:schemeClr val="dk1"/>
                </a:solidFill>
              </a:rPr>
              <a:t>arm's</a:t>
            </a:r>
            <a:r>
              <a:rPr lang="en-US" sz="2000" b="0" i="0" u="none" strike="noStrike" cap="none">
                <a:solidFill>
                  <a:schemeClr val="dk1"/>
                </a:solidFill>
                <a:latin typeface="Arial"/>
                <a:ea typeface="Arial"/>
                <a:cs typeface="Arial"/>
                <a:sym typeface="Arial"/>
              </a:rPr>
              <a:t> length” test.</a:t>
            </a:r>
          </a:p>
          <a:p>
            <a:pPr marL="0" marR="0" lvl="0" indent="0" algn="l" rtl="0">
              <a:lnSpc>
                <a:spcPct val="90000"/>
              </a:lnSpc>
              <a:spcBef>
                <a:spcPts val="407"/>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90000"/>
              </a:lnSpc>
              <a:spcBef>
                <a:spcPts val="407"/>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Make your headings clear so it will be easy for the reader to locate information. Use bold font and/or spacing to make them stand out.</a:t>
            </a:r>
          </a:p>
          <a:p>
            <a:pPr marL="0" marR="0" lvl="0" indent="0" algn="l" rtl="0">
              <a:lnSpc>
                <a:spcPct val="90000"/>
              </a:lnSpc>
              <a:spcBef>
                <a:spcPts val="407"/>
              </a:spcBef>
              <a:spcAft>
                <a:spcPts val="0"/>
              </a:spcAft>
              <a:buClr>
                <a:schemeClr val="dk1"/>
              </a:buClr>
              <a:buSzPct val="250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90000"/>
              </a:lnSpc>
              <a:spcBef>
                <a:spcPts val="407"/>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It is best to be consistent with fonts rather than to use a mix.  </a:t>
            </a:r>
          </a:p>
          <a:p>
            <a:pPr marL="0" marR="0" lvl="0" indent="0" algn="l" rtl="0">
              <a:lnSpc>
                <a:spcPct val="90000"/>
              </a:lnSpc>
              <a:spcBef>
                <a:spcPts val="407"/>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Arial or Calibri are “safe”, sizes 11 or 12 are commonly used – 10 is an absolute minimum.</a:t>
            </a:r>
          </a:p>
          <a:p>
            <a:pPr marL="0" marR="0" lvl="0" indent="0" algn="l" rtl="0">
              <a:lnSpc>
                <a:spcPct val="90000"/>
              </a:lnSpc>
              <a:spcBef>
                <a:spcPts val="407"/>
              </a:spcBef>
              <a:spcAft>
                <a:spcPts val="0"/>
              </a:spcAft>
              <a:buClr>
                <a:schemeClr val="dk1"/>
              </a:buClr>
              <a:buSzPct val="25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407"/>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Grab their attention with bullet points rather than long sprawling sentences.</a:t>
            </a:r>
          </a:p>
        </p:txBody>
      </p:sp>
      <p:sp>
        <p:nvSpPr>
          <p:cNvPr id="218" name="Shape 2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874"/>
    </mc:Choice>
    <mc:Fallback xmlns="">
      <p:transition spd="slow" advTm="49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8</a:t>
            </a:fld>
            <a:endParaRPr lang="en-US" sz="1400" b="0" i="0" u="none" strike="noStrike" cap="none">
              <a:solidFill>
                <a:srgbClr val="444448"/>
              </a:solidFill>
              <a:latin typeface="Arial"/>
              <a:ea typeface="Arial"/>
              <a:cs typeface="Arial"/>
              <a:sym typeface="Arial"/>
            </a:endParaRPr>
          </a:p>
        </p:txBody>
      </p:sp>
      <p:sp>
        <p:nvSpPr>
          <p:cNvPr id="225" name="Shape 225"/>
          <p:cNvSpPr txBox="1">
            <a:spLocks noGrp="1"/>
          </p:cNvSpPr>
          <p:nvPr>
            <p:ph type="title"/>
          </p:nvPr>
        </p:nvSpPr>
        <p:spPr>
          <a:xfrm>
            <a:off x="457200" y="1548466"/>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Arial"/>
                <a:ea typeface="Arial"/>
                <a:cs typeface="Arial"/>
                <a:sym typeface="Arial"/>
              </a:rPr>
              <a:t>Top tips: Vocabulary</a:t>
            </a:r>
          </a:p>
        </p:txBody>
      </p:sp>
      <p:sp>
        <p:nvSpPr>
          <p:cNvPr id="226" name="Shape 226"/>
          <p:cNvSpPr txBox="1">
            <a:spLocks noGrp="1"/>
          </p:cNvSpPr>
          <p:nvPr>
            <p:ph type="body" idx="1"/>
          </p:nvPr>
        </p:nvSpPr>
        <p:spPr>
          <a:xfrm>
            <a:off x="457200" y="2649200"/>
            <a:ext cx="8555100" cy="37665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When constructing your bullet points, use “action” verbs for impact.</a:t>
            </a:r>
          </a:p>
          <a:p>
            <a:pPr marL="0" marR="0" lvl="0" indent="0" algn="l" rtl="0">
              <a:lnSpc>
                <a:spcPct val="90000"/>
              </a:lnSpc>
              <a:spcBef>
                <a:spcPts val="0"/>
              </a:spcBef>
              <a:spcAft>
                <a:spcPts val="0"/>
              </a:spcAft>
              <a:buClr>
                <a:schemeClr val="dk1"/>
              </a:buClr>
              <a:buSzPct val="250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Examples include:</a:t>
            </a:r>
          </a:p>
          <a:p>
            <a:pPr marL="0" marR="0" lvl="0" indent="0" algn="l" rtl="0">
              <a:lnSpc>
                <a:spcPct val="90000"/>
              </a:lnSpc>
              <a:spcBef>
                <a:spcPts val="0"/>
              </a:spcBef>
              <a:spcAft>
                <a:spcPts val="0"/>
              </a:spcAft>
              <a:buClr>
                <a:schemeClr val="dk1"/>
              </a:buClr>
              <a:buSzPct val="25000"/>
              <a:buFont typeface="Arial"/>
              <a:buNone/>
            </a:pPr>
            <a:endParaRPr sz="8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Developed	</a:t>
            </a:r>
            <a:r>
              <a:rPr lang="en-US" sz="2000" b="0" i="0" u="none" strike="noStrike" cap="none" dirty="0" smtClean="0">
                <a:solidFill>
                  <a:schemeClr val="dk1"/>
                </a:solidFill>
                <a:latin typeface="Arial"/>
                <a:ea typeface="Arial"/>
                <a:cs typeface="Arial"/>
                <a:sym typeface="Arial"/>
              </a:rPr>
              <a:t>Promoted</a:t>
            </a:r>
            <a:r>
              <a:rPr lang="en-US" sz="2000" b="0" i="0" u="none" strike="noStrike" cap="none" dirty="0">
                <a:solidFill>
                  <a:schemeClr val="dk1"/>
                </a:solidFill>
                <a:latin typeface="Arial"/>
                <a:ea typeface="Arial"/>
                <a:cs typeface="Arial"/>
                <a:sym typeface="Arial"/>
              </a:rPr>
              <a:t>		</a:t>
            </a:r>
            <a:r>
              <a:rPr lang="en-US" sz="2000" dirty="0">
                <a:solidFill>
                  <a:schemeClr val="dk1"/>
                </a:solidFill>
              </a:rPr>
              <a:t>Initiated</a:t>
            </a:r>
            <a:r>
              <a:rPr lang="en-US" sz="2000" b="0" i="0" u="none" strike="noStrike" cap="none" dirty="0">
                <a:solidFill>
                  <a:schemeClr val="dk1"/>
                </a:solidFill>
                <a:latin typeface="Arial"/>
                <a:ea typeface="Arial"/>
                <a:cs typeface="Arial"/>
                <a:sym typeface="Arial"/>
              </a:rPr>
              <a:t>	</a:t>
            </a:r>
            <a:r>
              <a:rPr lang="en-US" sz="2000" dirty="0">
                <a:solidFill>
                  <a:schemeClr val="dk1"/>
                </a:solidFill>
              </a:rPr>
              <a:t> </a:t>
            </a: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Created             Devised			Supported	</a:t>
            </a: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Managed           Presented	</a:t>
            </a:r>
            <a:r>
              <a:rPr lang="en-US" sz="2000" dirty="0">
                <a:solidFill>
                  <a:schemeClr val="dk1"/>
                </a:solidFill>
              </a:rPr>
              <a:t>	Advised</a:t>
            </a: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err="1">
                <a:solidFill>
                  <a:schemeClr val="dk1"/>
                </a:solidFill>
                <a:latin typeface="Arial"/>
                <a:ea typeface="Arial"/>
                <a:cs typeface="Arial"/>
                <a:sym typeface="Arial"/>
              </a:rPr>
              <a:t>Organised</a:t>
            </a:r>
            <a:r>
              <a:rPr lang="en-US" sz="2000" b="0" i="0" u="none" strike="noStrike" cap="none" dirty="0">
                <a:solidFill>
                  <a:schemeClr val="dk1"/>
                </a:solidFill>
                <a:latin typeface="Arial"/>
                <a:ea typeface="Arial"/>
                <a:cs typeface="Arial"/>
                <a:sym typeface="Arial"/>
              </a:rPr>
              <a:t>         Researched		Trained</a:t>
            </a: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Evaluated	</a:t>
            </a:r>
            <a:r>
              <a:rPr lang="en-US" sz="2000" b="0" i="0" u="none" strike="noStrike" cap="none" dirty="0" smtClean="0">
                <a:solidFill>
                  <a:schemeClr val="dk1"/>
                </a:solidFill>
                <a:latin typeface="Arial"/>
                <a:ea typeface="Arial"/>
                <a:cs typeface="Arial"/>
                <a:sym typeface="Arial"/>
              </a:rPr>
              <a:t>Achieved</a:t>
            </a:r>
            <a:r>
              <a:rPr lang="en-US" sz="2000" b="0" i="0" u="none" strike="noStrike" cap="none" dirty="0">
                <a:solidFill>
                  <a:schemeClr val="dk1"/>
                </a:solidFill>
                <a:latin typeface="Arial"/>
                <a:ea typeface="Arial"/>
                <a:cs typeface="Arial"/>
                <a:sym typeface="Arial"/>
              </a:rPr>
              <a:t>		Performed</a:t>
            </a: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Planned	</a:t>
            </a:r>
            <a:r>
              <a:rPr lang="en-US" sz="2000" b="0" i="0" u="none" strike="noStrike" cap="none" dirty="0" smtClean="0">
                <a:solidFill>
                  <a:schemeClr val="dk1"/>
                </a:solidFill>
                <a:latin typeface="Arial"/>
                <a:ea typeface="Arial"/>
                <a:cs typeface="Arial"/>
                <a:sym typeface="Arial"/>
              </a:rPr>
              <a:t>Negotiated</a:t>
            </a:r>
            <a:r>
              <a:rPr lang="en-US" sz="2000" b="0" i="0" u="none" strike="noStrike" cap="none" dirty="0">
                <a:solidFill>
                  <a:schemeClr val="dk1"/>
                </a:solidFill>
                <a:latin typeface="Arial"/>
                <a:ea typeface="Arial"/>
                <a:cs typeface="Arial"/>
                <a:sym typeface="Arial"/>
              </a:rPr>
              <a:t>		Delivered</a:t>
            </a: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Liaised		</a:t>
            </a:r>
            <a:r>
              <a:rPr lang="en-US" sz="2000" b="0" i="0" u="none" strike="noStrike" cap="none" dirty="0" err="1" smtClean="0">
                <a:solidFill>
                  <a:schemeClr val="dk1"/>
                </a:solidFill>
                <a:latin typeface="Arial"/>
                <a:ea typeface="Arial"/>
                <a:cs typeface="Arial"/>
                <a:sym typeface="Arial"/>
              </a:rPr>
              <a:t>Analysed</a:t>
            </a:r>
            <a:r>
              <a:rPr lang="en-US" sz="2000" b="0" i="0" u="none" strike="noStrike" cap="none" dirty="0">
                <a:solidFill>
                  <a:schemeClr val="dk1"/>
                </a:solidFill>
                <a:latin typeface="Arial"/>
                <a:ea typeface="Arial"/>
                <a:cs typeface="Arial"/>
                <a:sym typeface="Arial"/>
              </a:rPr>
              <a:t>		Implemen</a:t>
            </a:r>
            <a:r>
              <a:rPr lang="en-US" sz="2000" dirty="0">
                <a:solidFill>
                  <a:schemeClr val="dk1"/>
                </a:solidFill>
              </a:rPr>
              <a:t>ted</a:t>
            </a: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dirty="0">
                <a:solidFill>
                  <a:schemeClr val="dk1"/>
                </a:solidFill>
                <a:latin typeface="Arial"/>
                <a:ea typeface="Arial"/>
                <a:cs typeface="Arial"/>
                <a:sym typeface="Arial"/>
              </a:rPr>
              <a:t>Supervised	</a:t>
            </a:r>
            <a:r>
              <a:rPr lang="en-US" sz="2000" b="0" i="0" u="none" strike="noStrike" cap="none" dirty="0" smtClean="0">
                <a:solidFill>
                  <a:schemeClr val="dk1"/>
                </a:solidFill>
                <a:latin typeface="Arial"/>
                <a:ea typeface="Arial"/>
                <a:cs typeface="Arial"/>
                <a:sym typeface="Arial"/>
              </a:rPr>
              <a:t>Monitored</a:t>
            </a:r>
            <a:r>
              <a:rPr lang="en-US" sz="2000" b="0" i="0" u="none" strike="noStrike" cap="none" dirty="0">
                <a:solidFill>
                  <a:schemeClr val="dk1"/>
                </a:solidFill>
                <a:latin typeface="Arial"/>
                <a:ea typeface="Arial"/>
                <a:cs typeface="Arial"/>
                <a:sym typeface="Arial"/>
              </a:rPr>
              <a:t>		Produced</a:t>
            </a:r>
          </a:p>
          <a:p>
            <a:pPr marL="0" marR="0" lvl="0" indent="0" algn="l" rtl="0">
              <a:lnSpc>
                <a:spcPct val="90000"/>
              </a:lnSpc>
              <a:spcBef>
                <a:spcPts val="0"/>
              </a:spcBef>
              <a:spcAft>
                <a:spcPts val="0"/>
              </a:spcAft>
              <a:buClr>
                <a:schemeClr val="dk1"/>
              </a:buClr>
              <a:buSzPct val="25000"/>
              <a:buFont typeface="Arial"/>
              <a:buNone/>
            </a:pPr>
            <a:r>
              <a:rPr lang="en-US" sz="2000" dirty="0">
                <a:solidFill>
                  <a:schemeClr val="dk1"/>
                </a:solidFill>
              </a:rPr>
              <a:t>Co-ordinated	Represented	</a:t>
            </a:r>
            <a:r>
              <a:rPr lang="en-US" sz="2000" dirty="0" smtClean="0">
                <a:solidFill>
                  <a:schemeClr val="dk1"/>
                </a:solidFill>
              </a:rPr>
              <a:t>	Recommended</a:t>
            </a:r>
            <a:endParaRPr lang="en-US" sz="2000" dirty="0">
              <a:solidFill>
                <a:schemeClr val="dk1"/>
              </a:solidFill>
            </a:endParaRPr>
          </a:p>
        </p:txBody>
      </p:sp>
      <p:sp>
        <p:nvSpPr>
          <p:cNvPr id="227" name="Shape 2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228" name="Shape 228" descr="C:\Users\streeta\Downloads\movie-clapper-300px.png"/>
          <p:cNvPicPr preferRelativeResize="0"/>
          <p:nvPr/>
        </p:nvPicPr>
        <p:blipFill rotWithShape="1">
          <a:blip r:embed="rId5">
            <a:alphaModFix/>
          </a:blip>
          <a:srcRect/>
          <a:stretch/>
        </p:blipFill>
        <p:spPr>
          <a:xfrm>
            <a:off x="6988620" y="3938625"/>
            <a:ext cx="1859100" cy="201450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92"/>
    </mc:Choice>
    <mc:Fallback xmlns="">
      <p:transition spd="slow" advTm="13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444448"/>
              </a:buClr>
              <a:buSzPct val="25000"/>
              <a:buFont typeface="Arial"/>
              <a:buNone/>
            </a:pPr>
            <a:fld id="{00000000-1234-1234-1234-123412341234}" type="slidenum">
              <a:rPr lang="en-US" sz="1400" b="0" i="0" u="none" strike="noStrike" cap="none">
                <a:solidFill>
                  <a:srgbClr val="444448"/>
                </a:solidFill>
                <a:latin typeface="Arial"/>
                <a:ea typeface="Arial"/>
                <a:cs typeface="Arial"/>
                <a:sym typeface="Arial"/>
              </a:rPr>
              <a:t>9</a:t>
            </a:fld>
            <a:endParaRPr lang="en-US" sz="1400" b="0" i="0" u="none" strike="noStrike" cap="none">
              <a:solidFill>
                <a:srgbClr val="444448"/>
              </a:solidFill>
              <a:latin typeface="Arial"/>
              <a:ea typeface="Arial"/>
              <a:cs typeface="Arial"/>
              <a:sym typeface="Arial"/>
            </a:endParaRPr>
          </a:p>
        </p:txBody>
      </p:sp>
      <p:sp>
        <p:nvSpPr>
          <p:cNvPr id="235" name="Shape 235"/>
          <p:cNvSpPr txBox="1">
            <a:spLocks noGrp="1"/>
          </p:cNvSpPr>
          <p:nvPr>
            <p:ph type="title"/>
          </p:nvPr>
        </p:nvSpPr>
        <p:spPr>
          <a:xfrm>
            <a:off x="457200" y="1548466"/>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2800" b="0" i="0" u="none" strike="noStrike" cap="none">
                <a:solidFill>
                  <a:schemeClr val="dk1"/>
                </a:solidFill>
                <a:latin typeface="Calibri"/>
                <a:ea typeface="Calibri"/>
                <a:cs typeface="Calibri"/>
                <a:sym typeface="Calibri"/>
              </a:rPr>
              <a:t>Typical CV content</a:t>
            </a:r>
          </a:p>
        </p:txBody>
      </p:sp>
      <p:sp>
        <p:nvSpPr>
          <p:cNvPr id="236" name="Shape 236"/>
          <p:cNvSpPr txBox="1">
            <a:spLocks noGrp="1"/>
          </p:cNvSpPr>
          <p:nvPr>
            <p:ph type="body" idx="1"/>
          </p:nvPr>
        </p:nvSpPr>
        <p:spPr>
          <a:xfrm>
            <a:off x="457199" y="2649196"/>
            <a:ext cx="8229600" cy="3334745"/>
          </a:xfrm>
          <a:prstGeom prst="rect">
            <a:avLst/>
          </a:prstGeom>
          <a:noFill/>
          <a:ln>
            <a:noFill/>
          </a:ln>
        </p:spPr>
        <p:txBody>
          <a:bodyPr lIns="91425" tIns="91425" rIns="91425" bIns="91425"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Personal details (name and contact details)</a:t>
            </a:r>
          </a:p>
          <a:p>
            <a:pPr marL="342900" marR="0" lvl="0" indent="-342900" algn="l" rtl="0">
              <a:lnSpc>
                <a:spcPct val="100000"/>
              </a:lnSpc>
              <a:spcBef>
                <a:spcPts val="48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Education and Qualifications</a:t>
            </a:r>
          </a:p>
          <a:p>
            <a:pPr marL="342900" marR="0" lvl="0" indent="-342900" algn="l" rtl="0">
              <a:lnSpc>
                <a:spcPct val="100000"/>
              </a:lnSpc>
              <a:spcBef>
                <a:spcPts val="48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Work Experience (paid and unpaid)</a:t>
            </a:r>
          </a:p>
          <a:p>
            <a:pPr marL="342900" marR="0" lvl="0" indent="-342900" algn="l" rtl="0">
              <a:lnSpc>
                <a:spcPct val="100000"/>
              </a:lnSpc>
              <a:spcBef>
                <a:spcPts val="48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Skills – some prefer to include a separate section, if not make sure you cover these into your study/employment descriptions</a:t>
            </a:r>
          </a:p>
          <a:p>
            <a:pPr marL="342900" marR="0" lvl="0" indent="-342900" algn="l" rtl="0">
              <a:lnSpc>
                <a:spcPct val="100000"/>
              </a:lnSpc>
              <a:spcBef>
                <a:spcPts val="48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Achievements?</a:t>
            </a:r>
          </a:p>
          <a:p>
            <a:pPr marL="342900" marR="0" lvl="0" indent="-342900" algn="l" rtl="0">
              <a:lnSpc>
                <a:spcPct val="100000"/>
              </a:lnSpc>
              <a:spcBef>
                <a:spcPts val="48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References?</a:t>
            </a:r>
          </a:p>
          <a:p>
            <a:pPr marL="0" marR="0" lvl="0" indent="0" algn="l" rtl="0">
              <a:lnSpc>
                <a:spcPct val="100000"/>
              </a:lnSpc>
              <a:spcBef>
                <a:spcPts val="48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You may also wish to talk about interests, positions of responsibility, include a personal profile or a career objective</a:t>
            </a:r>
          </a:p>
          <a:p>
            <a:pPr marL="0" marR="0" lvl="0" indent="0" algn="l" rtl="0">
              <a:lnSpc>
                <a:spcPct val="100000"/>
              </a:lnSpc>
              <a:spcBef>
                <a:spcPts val="589"/>
              </a:spcBef>
              <a:spcAft>
                <a:spcPts val="0"/>
              </a:spcAft>
              <a:buClr>
                <a:srgbClr val="231F20"/>
              </a:buClr>
              <a:buSzPct val="25000"/>
              <a:buFont typeface="Arial"/>
              <a:buNone/>
            </a:pPr>
            <a:endParaRPr sz="4000" b="0" i="0" u="none" strike="noStrike" cap="none">
              <a:solidFill>
                <a:schemeClr val="dk1"/>
              </a:solidFill>
              <a:latin typeface="Arial"/>
              <a:ea typeface="Arial"/>
              <a:cs typeface="Arial"/>
              <a:sym typeface="Arial"/>
            </a:endParaRPr>
          </a:p>
        </p:txBody>
      </p:sp>
      <p:sp>
        <p:nvSpPr>
          <p:cNvPr id="237" name="Shape 2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444448"/>
              </a:buClr>
              <a:buSzPct val="25000"/>
              <a:buFont typeface="Arial"/>
              <a:buNone/>
            </a:pPr>
            <a:r>
              <a:rPr lang="en-US" sz="1400" b="0" i="0" u="none" strike="noStrike" cap="none">
                <a:solidFill>
                  <a:srgbClr val="444448"/>
                </a:solidFill>
                <a:latin typeface="Arial"/>
                <a:ea typeface="Arial"/>
                <a:cs typeface="Arial"/>
                <a:sym typeface="Arial"/>
              </a:rPr>
              <a:t>Careers &amp; Employability Service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226"/>
    </mc:Choice>
    <mc:Fallback xmlns="">
      <p:transition spd="slow" advTm="4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London Met brand colours">
      <a:dk1>
        <a:srgbClr val="231F20"/>
      </a:dk1>
      <a:lt1>
        <a:srgbClr val="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0A4DD"/>
      </a:hlink>
      <a:folHlink>
        <a:srgbClr val="00A4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3223</Words>
  <Application>Microsoft Office PowerPoint</Application>
  <PresentationFormat>On-screen Show (4:3)</PresentationFormat>
  <Paragraphs>344</Paragraphs>
  <Slides>30</Slides>
  <Notes>30</Notes>
  <HiddenSlides>0</HiddenSlides>
  <MMClips>30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30</vt:i4>
      </vt:variant>
    </vt:vector>
  </HeadingPairs>
  <TitlesOfParts>
    <vt:vector size="34" baseType="lpstr">
      <vt:lpstr>Arial</vt:lpstr>
      <vt:lpstr>Calibri</vt:lpstr>
      <vt:lpstr>Office Theme</vt:lpstr>
      <vt:lpstr>1_Office Theme</vt:lpstr>
      <vt:lpstr>PowerPoint Presentation</vt:lpstr>
      <vt:lpstr>Producing an effective CV </vt:lpstr>
      <vt:lpstr>The perfect CV?</vt:lpstr>
      <vt:lpstr>What do employers say?</vt:lpstr>
      <vt:lpstr>PowerPoint Presentation</vt:lpstr>
      <vt:lpstr>Top tips: be concise</vt:lpstr>
      <vt:lpstr>Top tips: Presentation</vt:lpstr>
      <vt:lpstr>Top tips: Vocabulary</vt:lpstr>
      <vt:lpstr>Typical CV content</vt:lpstr>
      <vt:lpstr>Before you begin</vt:lpstr>
      <vt:lpstr>Your profile</vt:lpstr>
      <vt:lpstr>Profile examples</vt:lpstr>
      <vt:lpstr>Commonly used formats: the chronological CV</vt:lpstr>
      <vt:lpstr>Commonly used formats: the skills based CV</vt:lpstr>
      <vt:lpstr>Which shall I use?  </vt:lpstr>
      <vt:lpstr>Describing your degree on your CV</vt:lpstr>
      <vt:lpstr>Describing your degree on your CV</vt:lpstr>
      <vt:lpstr>Describing your degree on your CV</vt:lpstr>
      <vt:lpstr>Describing your degree on your CV</vt:lpstr>
      <vt:lpstr>An example: BSc Health and Social Care</vt:lpstr>
      <vt:lpstr>          An example: BA Accounting and Finance </vt:lpstr>
      <vt:lpstr>What about work experience</vt:lpstr>
      <vt:lpstr>Example: describing a retail role on a chronological CV</vt:lpstr>
      <vt:lpstr>Interests and achievements</vt:lpstr>
      <vt:lpstr>References</vt:lpstr>
      <vt:lpstr>Additional resources on the careers website</vt:lpstr>
      <vt:lpstr>External Resources</vt:lpstr>
      <vt:lpstr>Additional resources, Careers and Employability: </vt:lpstr>
      <vt:lpstr>  University Job Shop  </vt:lpstr>
      <vt:lpstr>  Contact us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Street</dc:creator>
  <cp:lastModifiedBy>Alison Street</cp:lastModifiedBy>
  <cp:revision>2</cp:revision>
  <dcterms:modified xsi:type="dcterms:W3CDTF">2018-04-18T13:18:00Z</dcterms:modified>
</cp:coreProperties>
</file>